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47" r:id="rId2"/>
  </p:sldMasterIdLst>
  <p:notesMasterIdLst>
    <p:notesMasterId r:id="rId21"/>
  </p:notesMasterIdLst>
  <p:sldIdLst>
    <p:sldId id="267" r:id="rId3"/>
    <p:sldId id="329" r:id="rId4"/>
    <p:sldId id="312" r:id="rId5"/>
    <p:sldId id="283" r:id="rId6"/>
    <p:sldId id="299" r:id="rId7"/>
    <p:sldId id="310" r:id="rId8"/>
    <p:sldId id="320" r:id="rId9"/>
    <p:sldId id="321" r:id="rId10"/>
    <p:sldId id="331" r:id="rId11"/>
    <p:sldId id="319" r:id="rId12"/>
    <p:sldId id="332" r:id="rId13"/>
    <p:sldId id="333" r:id="rId14"/>
    <p:sldId id="324" r:id="rId15"/>
    <p:sldId id="318" r:id="rId16"/>
    <p:sldId id="325" r:id="rId17"/>
    <p:sldId id="334" r:id="rId18"/>
    <p:sldId id="32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4879"/>
    <a:srgbClr val="E97D74"/>
    <a:srgbClr val="AB1369"/>
    <a:srgbClr val="E5A610"/>
    <a:srgbClr val="F3F3F3"/>
    <a:srgbClr val="8FBCBA"/>
    <a:srgbClr val="ED7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8"/>
    <p:restoredTop sz="90759"/>
  </p:normalViewPr>
  <p:slideViewPr>
    <p:cSldViewPr snapToGrid="0" snapToObjects="1" showGuides="1">
      <p:cViewPr varScale="1">
        <p:scale>
          <a:sx n="105" d="100"/>
          <a:sy n="105" d="100"/>
        </p:scale>
        <p:origin x="678" y="90"/>
      </p:cViewPr>
      <p:guideLst>
        <p:guide orient="horz" pos="3589"/>
        <p:guide pos="14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6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9D19-6A2B-DD45-859F-83958E9E2888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5E4A-6AFE-3E45-9608-BDC66C7D0B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18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88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35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Pool vers bevroren serum, 8 donoren  /  worden</a:t>
            </a:r>
            <a:r>
              <a:rPr lang="nl-NL" baseline="0" dirty="0" smtClean="0"/>
              <a:t> geselecteerd op basis van Parvovirus B19 status / test op </a:t>
            </a:r>
            <a:r>
              <a:rPr lang="nl-NL" baseline="0" dirty="0" smtClean="0"/>
              <a:t>antistoffen en viraal DNA of RNA / 4 maanden quarantaine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00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frequentie van toediening van serumoogdruppels is afhankelijk van de klinische toestand van de patiënt en de onderliggende aandoening.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62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Bepaalde bijwerkingen die zich kunnen voordoen na transfusie van bloedproducten, en</a:t>
            </a:r>
            <a:r>
              <a:rPr lang="nl-NL" baseline="0" dirty="0" smtClean="0"/>
              <a:t> deze </a:t>
            </a:r>
            <a:r>
              <a:rPr lang="nl-NL" dirty="0" smtClean="0"/>
              <a:t>kunnen mogelijk ook optreden bij gebruik van serum voor toediening in het oog.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61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Binnen VieCuri geen meldingen, In de Trip jaarrapporten ook geen meldingen vermeld, TRIP nog gemaild.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92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93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Door deze bevindingen (ook geen meldingen aan het TRIP) kan men stellen dat gezien het zeer kleine druppelvolume, de kans op een reactie uitermate klein is.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68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5E4A-6AFE-3E45-9608-BDC66C7D0B7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21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4157" r="820" b="1736"/>
          <a:stretch/>
        </p:blipFill>
        <p:spPr>
          <a:xfrm>
            <a:off x="-9831" y="-29497"/>
            <a:ext cx="12201831" cy="6892413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897BD516-5E59-0902-9456-62D8993337F4}"/>
              </a:ext>
            </a:extLst>
          </p:cNvPr>
          <p:cNvSpPr/>
          <p:nvPr userDrawn="1"/>
        </p:nvSpPr>
        <p:spPr>
          <a:xfrm>
            <a:off x="-22704" y="-33540"/>
            <a:ext cx="12211286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7000">
                <a:schemeClr val="accent4">
                  <a:lumMod val="0"/>
                  <a:lumOff val="100000"/>
                  <a:alpha val="0"/>
                </a:schemeClr>
              </a:gs>
              <a:gs pos="82000">
                <a:srgbClr val="E5A61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0237" y="1928662"/>
            <a:ext cx="5400000" cy="172893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 smtClean="0"/>
              <a:t>Klik om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843F5-A037-AD42-8B67-05037F70E43B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F0BF4A0-C66D-E5E6-D297-2EDDFF6A0D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91" y="3533112"/>
            <a:ext cx="12292314" cy="33248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494DBA9-A49D-9723-04B4-747EBA1D37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897" y="5131519"/>
            <a:ext cx="2879651" cy="1295843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52E534C-B21E-A069-EF7F-825A67106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0904" y="1575777"/>
            <a:ext cx="5400000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21FCBAE9-F8DF-5E8E-0D76-7BDDDA8157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456" y="1628787"/>
            <a:ext cx="3633788" cy="368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100" cap="all" spc="300" dirty="0" smtClean="0">
                <a:latin typeface="Poppins" pitchFamily="2" charset="77"/>
                <a:cs typeface="Poppins" pitchFamily="2" charset="77"/>
              </a:rPr>
              <a:t>presentatie</a:t>
            </a:r>
            <a:endParaRPr lang="nl-NL" sz="1100" cap="all" spc="3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618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B6F89E99-4BB7-0975-9C36-AC0023649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21"/>
          <a:stretch/>
        </p:blipFill>
        <p:spPr>
          <a:xfrm>
            <a:off x="0" y="1325040"/>
            <a:ext cx="12192000" cy="553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1611412"/>
            <a:ext cx="4314383" cy="1039191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686" y="2365695"/>
            <a:ext cx="4314384" cy="38112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800"/>
            </a:lvl3pPr>
            <a:lvl4pPr>
              <a:lnSpc>
                <a:spcPct val="120000"/>
              </a:lnSpc>
              <a:spcAft>
                <a:spcPts val="600"/>
              </a:spcAft>
              <a:defRPr sz="1800"/>
            </a:lvl4pPr>
            <a:lvl5pPr>
              <a:lnSpc>
                <a:spcPct val="12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D327AA25-E35D-FDEE-E0E3-64F4838A7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930" y="1136873"/>
            <a:ext cx="4383832" cy="5040090"/>
          </a:xfrm>
          <a:prstGeom prst="roundRect">
            <a:avLst>
              <a:gd name="adj" fmla="val 4674"/>
            </a:avLst>
          </a:prstGeo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DC838C5-118E-1348-9687-D48D7BF4C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7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601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B6F89E99-4BB7-0975-9C36-AC0023649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21"/>
          <a:stretch/>
        </p:blipFill>
        <p:spPr>
          <a:xfrm flipH="1">
            <a:off x="0" y="1325040"/>
            <a:ext cx="12192000" cy="553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750" y="1541624"/>
            <a:ext cx="4383832" cy="1117368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750" y="2374084"/>
            <a:ext cx="4383832" cy="38112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800"/>
            </a:lvl3pPr>
            <a:lvl4pPr>
              <a:lnSpc>
                <a:spcPct val="120000"/>
              </a:lnSpc>
              <a:spcAft>
                <a:spcPts val="600"/>
              </a:spcAft>
              <a:defRPr sz="1800"/>
            </a:lvl4pPr>
            <a:lvl5pPr>
              <a:lnSpc>
                <a:spcPct val="12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D327AA25-E35D-FDEE-E0E3-64F4838A7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6974" y="1136873"/>
            <a:ext cx="4183316" cy="4106246"/>
          </a:xfrm>
          <a:prstGeom prst="roundRect">
            <a:avLst>
              <a:gd name="adj" fmla="val 4674"/>
            </a:avLst>
          </a:prstGeo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E2D57139-9CD7-A7D3-3176-56ABFAD56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3756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FF4D0873-D0B1-A464-ED66-A2E293E008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8890" y="4491620"/>
            <a:ext cx="2357885" cy="1687585"/>
          </a:xfrm>
          <a:prstGeom prst="roundRect">
            <a:avLst>
              <a:gd name="adj" fmla="val 4674"/>
            </a:avLst>
          </a:prstGeom>
          <a:ln>
            <a:noFill/>
          </a:ln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44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A58B9F4-DC21-B232-822A-1D161683FD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362" y="-33556"/>
            <a:ext cx="12250723" cy="692511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76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t met 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75D97F-AC99-CA85-3CF9-7AAB11733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1611412"/>
            <a:ext cx="7015639" cy="1039191"/>
          </a:xfrm>
        </p:spPr>
        <p:txBody>
          <a:bodyPr anchor="t">
            <a:normAutofit/>
          </a:bodyPr>
          <a:lstStyle>
            <a:lvl1pPr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D88B5D8-C6FF-363F-1FFA-8DA146CC4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7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C0E28B7-24D2-E25B-2ADC-EDF7CDB4C8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3988" y="3205162"/>
            <a:ext cx="4381500" cy="3221740"/>
          </a:xfrm>
          <a:prstGeom prst="roundRect">
            <a:avLst>
              <a:gd name="adj" fmla="val 5441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4A0CFA50-798D-B3A6-C809-F4FA8F3C5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705" y="3205162"/>
            <a:ext cx="4381500" cy="3212414"/>
          </a:xfrm>
          <a:prstGeom prst="roundRect">
            <a:avLst>
              <a:gd name="adj" fmla="val 5441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nl-NL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F8C7B58E-9643-8E1F-4B30-B6978D70F67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23988" y="2374084"/>
            <a:ext cx="4381500" cy="83107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2" name="Tijdelijke aanduiding voor inhoud 10">
            <a:extLst>
              <a:ext uri="{FF2B5EF4-FFF2-40B4-BE49-F238E27FC236}">
                <a16:creationId xmlns:a16="http://schemas.microsoft.com/office/drawing/2014/main" id="{962D5743-86EC-F1EB-E85A-32482E4D7AA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4296" y="2374083"/>
            <a:ext cx="4381500" cy="83107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2534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t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75D97F-AC99-CA85-3CF9-7AAB11733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1611412"/>
            <a:ext cx="7015639" cy="1039191"/>
          </a:xfrm>
        </p:spPr>
        <p:txBody>
          <a:bodyPr anchor="t">
            <a:normAutofit/>
          </a:bodyPr>
          <a:lstStyle>
            <a:lvl1pPr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C1D3970D-8589-A7BF-1B4A-17DAFBAE363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23686" y="2597837"/>
            <a:ext cx="9344628" cy="37580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D88B5D8-C6FF-363F-1FFA-8DA146CC4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7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6709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t met tabel_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75D97F-AC99-CA85-3CF9-7AAB11733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1611412"/>
            <a:ext cx="3693599" cy="1039191"/>
          </a:xfrm>
        </p:spPr>
        <p:txBody>
          <a:bodyPr anchor="t">
            <a:normAutofit/>
          </a:bodyPr>
          <a:lstStyle>
            <a:lvl1pPr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C1D3970D-8589-A7BF-1B4A-17DAFBAE363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19288" y="1136873"/>
            <a:ext cx="5349025" cy="52190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D88B5D8-C6FF-363F-1FFA-8DA146CC4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7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73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t met grafiek of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75D97F-AC99-CA85-3CF9-7AAB11733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1611412"/>
            <a:ext cx="7015639" cy="1039191"/>
          </a:xfrm>
        </p:spPr>
        <p:txBody>
          <a:bodyPr anchor="t">
            <a:normAutofit/>
          </a:bodyPr>
          <a:lstStyle>
            <a:lvl1pPr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D88B5D8-C6FF-363F-1FFA-8DA146CC4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7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56D2D01F-5C3D-FA2F-6F89-C21A2D1EDA4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23988" y="2597837"/>
            <a:ext cx="9344326" cy="3568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74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t met 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75D97F-AC99-CA85-3CF9-7AAB11733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1611412"/>
            <a:ext cx="7015639" cy="1039191"/>
          </a:xfrm>
        </p:spPr>
        <p:txBody>
          <a:bodyPr anchor="t">
            <a:normAutofit/>
          </a:bodyPr>
          <a:lstStyle>
            <a:lvl1pPr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D88B5D8-C6FF-363F-1FFA-8DA146CC4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7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56D2D01F-5C3D-FA2F-6F89-C21A2D1EDA4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23987" y="2597837"/>
            <a:ext cx="4485729" cy="3568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grafiek 3">
            <a:extLst>
              <a:ext uri="{FF2B5EF4-FFF2-40B4-BE49-F238E27FC236}">
                <a16:creationId xmlns:a16="http://schemas.microsoft.com/office/drawing/2014/main" id="{20221590-2E00-F51F-49F0-831A2AD6DB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2286" y="2596485"/>
            <a:ext cx="4314080" cy="35680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35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75D97F-AC99-CA85-3CF9-7AAB11733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357" y="1602297"/>
            <a:ext cx="5419288" cy="108186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7E2D832-736D-2AAB-2871-7A453BF0F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4637" y="1240217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36C57073-600E-E92C-9E47-83908A016F1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3386356" y="3255511"/>
            <a:ext cx="5419288" cy="3170238"/>
          </a:xfrm>
          <a:prstGeom prst="roundRect">
            <a:avLst>
              <a:gd name="adj" fmla="val 5817"/>
            </a:avLst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DA02E7B-030F-F771-71C7-B97CCEC259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86356" y="2370573"/>
            <a:ext cx="5419288" cy="10818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2" name="Driehoek 11">
            <a:extLst>
              <a:ext uri="{FF2B5EF4-FFF2-40B4-BE49-F238E27FC236}">
                <a16:creationId xmlns:a16="http://schemas.microsoft.com/office/drawing/2014/main" id="{0E52F933-2F49-9D59-4C90-600BFD80095C}"/>
              </a:ext>
            </a:extLst>
          </p:cNvPr>
          <p:cNvSpPr/>
          <p:nvPr userDrawn="1"/>
        </p:nvSpPr>
        <p:spPr>
          <a:xfrm rot="5400000">
            <a:off x="8725907" y="3819422"/>
            <a:ext cx="218114" cy="13209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52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80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f slotsheet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601B2E5-E436-03B5-B39A-525663E86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380" y="-93600"/>
            <a:ext cx="12290400" cy="7021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4CAAA1-62CB-8490-D9FE-A1DF67AB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1385200"/>
            <a:ext cx="5400000" cy="132556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C9D9847-BB3B-6A97-E6C9-F9CC610F2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897" y="5131519"/>
            <a:ext cx="2879651" cy="12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5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9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497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79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739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869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888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952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666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43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534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78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f slotsheet_Toonaangevend kenniscent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8EBA0B5-89DD-E60A-AB41-E46773D79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000" y="-91811"/>
            <a:ext cx="12294833" cy="699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4CAAA1-62CB-8490-D9FE-A1DF67AB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1385200"/>
            <a:ext cx="5400000" cy="132556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C9D9847-BB3B-6A97-E6C9-F9CC610F2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897" y="5131519"/>
            <a:ext cx="2879651" cy="12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661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6 Them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93EC776-048C-E322-6C59-9D6BBDEAE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7" y="1611412"/>
            <a:ext cx="7534196" cy="1039191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639" y="2877179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E61B696-90D8-925E-AA17-6956E1323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6" y="1206661"/>
            <a:ext cx="5400000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INHOUD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025397-82EC-1C78-73C3-032731EE59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256639" y="3881387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23E95-FAF3-A292-FF6B-8039569E07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56639" y="4878073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271382-0B1F-9450-B7F2-1A491388A65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21863" y="2876307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629BE0-DB8A-5F14-AABE-BB5743F042F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21863" y="3880515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E8B4BE7-C53B-8E4B-08A5-E49C0CB3FE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121863" y="4877201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9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8 Them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93EC776-048C-E322-6C59-9D6BBDEAE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7" y="1611412"/>
            <a:ext cx="7550380" cy="1039191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639" y="2796259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E61B696-90D8-925E-AA17-6956E1323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6" y="1206661"/>
            <a:ext cx="5400000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INHOUD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5F7FD5F-D881-1B53-1C12-70B1A4BE1B06}"/>
              </a:ext>
            </a:extLst>
          </p:cNvPr>
          <p:cNvSpPr/>
          <p:nvPr userDrawn="1"/>
        </p:nvSpPr>
        <p:spPr>
          <a:xfrm>
            <a:off x="1423686" y="2924947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CD8D640-5DA3-2097-C8FA-A5E035E6AEA2}"/>
              </a:ext>
            </a:extLst>
          </p:cNvPr>
          <p:cNvSpPr txBox="1"/>
          <p:nvPr userDrawn="1"/>
        </p:nvSpPr>
        <p:spPr>
          <a:xfrm>
            <a:off x="1384185" y="3014691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01.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025397-82EC-1C78-73C3-032731EE59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256639" y="3735731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5CA0F303-0C7A-AE57-4DE0-80958C334F1E}"/>
              </a:ext>
            </a:extLst>
          </p:cNvPr>
          <p:cNvSpPr/>
          <p:nvPr userDrawn="1"/>
        </p:nvSpPr>
        <p:spPr>
          <a:xfrm>
            <a:off x="1423686" y="3864419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260BBC8-C962-9D24-50AA-AA9A16E305D8}"/>
              </a:ext>
            </a:extLst>
          </p:cNvPr>
          <p:cNvSpPr txBox="1"/>
          <p:nvPr userDrawn="1"/>
        </p:nvSpPr>
        <p:spPr>
          <a:xfrm>
            <a:off x="1384185" y="3954163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02.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723E95-FAF3-A292-FF6B-8039569E07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56639" y="4667681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D7214FFD-3C12-9164-EEEB-6D4537065698}"/>
              </a:ext>
            </a:extLst>
          </p:cNvPr>
          <p:cNvSpPr/>
          <p:nvPr userDrawn="1"/>
        </p:nvSpPr>
        <p:spPr>
          <a:xfrm>
            <a:off x="1423686" y="4796369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6407B4D-6524-E897-3420-2B3734A62963}"/>
              </a:ext>
            </a:extLst>
          </p:cNvPr>
          <p:cNvSpPr txBox="1"/>
          <p:nvPr userDrawn="1"/>
        </p:nvSpPr>
        <p:spPr>
          <a:xfrm>
            <a:off x="1384185" y="4886113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03.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C3C427-5245-96B6-D20B-CAED8426D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56639" y="5599631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37FC2489-0403-0609-C9BF-7009DB1500B4}"/>
              </a:ext>
            </a:extLst>
          </p:cNvPr>
          <p:cNvSpPr/>
          <p:nvPr userDrawn="1"/>
        </p:nvSpPr>
        <p:spPr>
          <a:xfrm>
            <a:off x="1423686" y="5728319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52AAB5C-6C9F-B2E9-67A0-5F059A645B1F}"/>
              </a:ext>
            </a:extLst>
          </p:cNvPr>
          <p:cNvSpPr txBox="1"/>
          <p:nvPr userDrawn="1"/>
        </p:nvSpPr>
        <p:spPr>
          <a:xfrm>
            <a:off x="1384185" y="5818063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04.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271382-0B1F-9450-B7F2-1A491388A65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21863" y="2795387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9F92DBB-B780-5C71-ADA1-A86D68FCFB71}"/>
              </a:ext>
            </a:extLst>
          </p:cNvPr>
          <p:cNvSpPr/>
          <p:nvPr userDrawn="1"/>
        </p:nvSpPr>
        <p:spPr>
          <a:xfrm>
            <a:off x="6288910" y="2924075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37E5AE5-EA8B-4822-6E8D-1691B63475D9}"/>
              </a:ext>
            </a:extLst>
          </p:cNvPr>
          <p:cNvSpPr txBox="1"/>
          <p:nvPr userDrawn="1"/>
        </p:nvSpPr>
        <p:spPr>
          <a:xfrm>
            <a:off x="6249409" y="3013819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05.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9629BE0-DB8A-5F14-AABE-BB5743F042F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21863" y="3734859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C43DB456-56B8-C8F6-7A56-4489C18C6BE5}"/>
              </a:ext>
            </a:extLst>
          </p:cNvPr>
          <p:cNvSpPr/>
          <p:nvPr userDrawn="1"/>
        </p:nvSpPr>
        <p:spPr>
          <a:xfrm>
            <a:off x="6288910" y="3863547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F1D8A28F-5FB6-FADB-7E36-529421A4B33B}"/>
              </a:ext>
            </a:extLst>
          </p:cNvPr>
          <p:cNvSpPr txBox="1"/>
          <p:nvPr userDrawn="1"/>
        </p:nvSpPr>
        <p:spPr>
          <a:xfrm>
            <a:off x="6249409" y="3953291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06.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E8B4BE7-C53B-8E4B-08A5-E49C0CB3FE5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121863" y="4666809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71C15C22-6DFA-207F-E60F-6D4629166CDB}"/>
              </a:ext>
            </a:extLst>
          </p:cNvPr>
          <p:cNvSpPr/>
          <p:nvPr userDrawn="1"/>
        </p:nvSpPr>
        <p:spPr>
          <a:xfrm>
            <a:off x="6288910" y="4795497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F9EC0C2-974E-1A54-044E-30AF800F0EFE}"/>
              </a:ext>
            </a:extLst>
          </p:cNvPr>
          <p:cNvSpPr txBox="1"/>
          <p:nvPr userDrawn="1"/>
        </p:nvSpPr>
        <p:spPr>
          <a:xfrm>
            <a:off x="6249409" y="4885241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07.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7754C92-60B2-2B4A-F82F-ADCF852033E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21863" y="5598759"/>
            <a:ext cx="3646450" cy="7783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A6AD7015-C1D6-E99E-771F-C3E1FE7AB3D0}"/>
              </a:ext>
            </a:extLst>
          </p:cNvPr>
          <p:cNvSpPr/>
          <p:nvPr userDrawn="1"/>
        </p:nvSpPr>
        <p:spPr>
          <a:xfrm>
            <a:off x="6288910" y="5727447"/>
            <a:ext cx="514613" cy="51461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52F3DB8-31E5-90C1-F51A-F3EE920901A9}"/>
              </a:ext>
            </a:extLst>
          </p:cNvPr>
          <p:cNvSpPr txBox="1"/>
          <p:nvPr userDrawn="1"/>
        </p:nvSpPr>
        <p:spPr>
          <a:xfrm>
            <a:off x="6249409" y="5817191"/>
            <a:ext cx="6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i="0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08.</a:t>
            </a:r>
          </a:p>
        </p:txBody>
      </p:sp>
    </p:spTree>
    <p:extLst>
      <p:ext uri="{BB962C8B-B14F-4D97-AF65-F5344CB8AC3E}">
        <p14:creationId xmlns:p14="http://schemas.microsoft.com/office/powerpoint/2010/main" val="77976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93EC776-048C-E322-6C59-9D6BBDEAE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7" y="1611412"/>
            <a:ext cx="6025737" cy="1039191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684" y="2885495"/>
            <a:ext cx="9344627" cy="778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E61B696-90D8-925E-AA17-6956E1323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1966" y="1206661"/>
            <a:ext cx="5400000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7A019-3295-A7B6-6A6F-9C68893C336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23686" y="2650817"/>
            <a:ext cx="6025738" cy="218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 b="0" i="0" spc="300">
                <a:solidFill>
                  <a:srgbClr val="AB1369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6315E3-3049-DB19-49C1-9A4CE35AF6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423684" y="3824047"/>
            <a:ext cx="9344627" cy="778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A6FBE3A-1B96-3916-1C3C-FA5908B94AF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23686" y="3589369"/>
            <a:ext cx="6025738" cy="218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 b="0" i="0" spc="300">
                <a:solidFill>
                  <a:srgbClr val="AB1369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C4C8DAC-2378-1622-FA96-3A35FB440AB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423684" y="4770116"/>
            <a:ext cx="9344627" cy="778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285AF2D-EDF9-BCDB-5462-08C6F8B4C45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423686" y="4535438"/>
            <a:ext cx="6025738" cy="218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 b="0" i="0" spc="300">
                <a:solidFill>
                  <a:srgbClr val="AB1369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399D39A-597F-0E35-0183-79DA85A2247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423684" y="5716185"/>
            <a:ext cx="9344627" cy="7783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0AB4144-EC35-E71E-16F5-0C52C02E93A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423686" y="5481507"/>
            <a:ext cx="6025738" cy="2180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000" b="0" i="0" spc="300">
                <a:solidFill>
                  <a:srgbClr val="AB1369"/>
                </a:solidFill>
                <a:latin typeface="Poppins Medium" pitchFamily="2" charset="77"/>
                <a:cs typeface="Poppins Medium" pitchFamily="2" charset="77"/>
              </a:defRPr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  <a:lvl5pPr>
              <a:lnSpc>
                <a:spcPct val="12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5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 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866F369-7B03-98A2-1A21-916633268DF9}"/>
              </a:ext>
            </a:extLst>
          </p:cNvPr>
          <p:cNvSpPr/>
          <p:nvPr userDrawn="1"/>
        </p:nvSpPr>
        <p:spPr>
          <a:xfrm>
            <a:off x="-75501" y="-58723"/>
            <a:ext cx="12331817" cy="6925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B6F89E99-4BB7-0975-9C36-AC0023649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21"/>
          <a:stretch/>
        </p:blipFill>
        <p:spPr>
          <a:xfrm>
            <a:off x="58723" y="1325040"/>
            <a:ext cx="12192000" cy="5532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159" y="3579448"/>
            <a:ext cx="3693598" cy="739329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16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6CDE984E-FEDE-8BFD-826D-25A9478C8B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7244" y="1136873"/>
            <a:ext cx="4787777" cy="4801096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8BA5FE2-C6AF-DD8C-1392-6AFD8DAF56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9439" y="3174697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703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f slotsheet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601B2E5-E436-03B5-B39A-525663E86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380" y="-93600"/>
            <a:ext cx="12290400" cy="702127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C9D9847-BB3B-6A97-E6C9-F9CC610F2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897" y="5131519"/>
            <a:ext cx="2879651" cy="1295843"/>
          </a:xfrm>
          <a:prstGeom prst="rect">
            <a:avLst/>
          </a:prstGeom>
        </p:spPr>
      </p:pic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1F92F499-30DE-F183-1FAF-67F3D69D0F71}"/>
              </a:ext>
            </a:extLst>
          </p:cNvPr>
          <p:cNvSpPr/>
          <p:nvPr userDrawn="1"/>
        </p:nvSpPr>
        <p:spPr>
          <a:xfrm>
            <a:off x="1407258" y="907046"/>
            <a:ext cx="3693598" cy="324091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4017E1D-0536-EA4E-24F5-DB5FFFD327EA}"/>
              </a:ext>
            </a:extLst>
          </p:cNvPr>
          <p:cNvSpPr txBox="1"/>
          <p:nvPr userDrawn="1"/>
        </p:nvSpPr>
        <p:spPr>
          <a:xfrm>
            <a:off x="1539557" y="944489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0" i="0" spc="3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BEDANKT VOOR UW AANDACHT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3A7BBE4-394F-1128-F09B-EE6FEEB5A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800" y="1386000"/>
            <a:ext cx="5832793" cy="1325563"/>
          </a:xfrm>
        </p:spPr>
        <p:txBody>
          <a:bodyPr anchor="t" anchorCtr="0">
            <a:normAutofit/>
          </a:bodyPr>
          <a:lstStyle>
            <a:lvl1pPr>
              <a:defRPr sz="2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Hier komt ‘Heeft u nog vragen?’ of een andere eindquote</a:t>
            </a:r>
          </a:p>
        </p:txBody>
      </p:sp>
    </p:spTree>
    <p:extLst>
      <p:ext uri="{BB962C8B-B14F-4D97-AF65-F5344CB8AC3E}">
        <p14:creationId xmlns:p14="http://schemas.microsoft.com/office/powerpoint/2010/main" val="647092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75D97F-AC99-CA85-3CF9-7AAB11733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83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1568741"/>
            <a:ext cx="5916681" cy="1081862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800" b="0" i="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686" y="2650603"/>
            <a:ext cx="9414076" cy="3526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800"/>
            </a:lvl3pPr>
            <a:lvl4pPr>
              <a:lnSpc>
                <a:spcPct val="120000"/>
              </a:lnSpc>
              <a:spcAft>
                <a:spcPts val="600"/>
              </a:spcAft>
              <a:defRPr sz="1800"/>
            </a:lvl4pPr>
            <a:lvl5pPr>
              <a:lnSpc>
                <a:spcPct val="12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07E2D832-736D-2AAB-2871-7A453BF0F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967" y="1206661"/>
            <a:ext cx="3635318" cy="334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 i="0" spc="3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0363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894843F5-A037-AD42-8B67-05037F70E43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12139EE-32D4-F222-C804-F102A2B6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5413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5" r:id="rId2"/>
    <p:sldLayoutId id="2147483705" r:id="rId3"/>
    <p:sldLayoutId id="2147483733" r:id="rId4"/>
    <p:sldLayoutId id="2147483732" r:id="rId5"/>
    <p:sldLayoutId id="2147483734" r:id="rId6"/>
    <p:sldLayoutId id="2147483738" r:id="rId7"/>
    <p:sldLayoutId id="2147483708" r:id="rId8"/>
    <p:sldLayoutId id="2147483704" r:id="rId9"/>
    <p:sldLayoutId id="2147483720" r:id="rId10"/>
    <p:sldLayoutId id="2147483721" r:id="rId11"/>
    <p:sldLayoutId id="2147483736" r:id="rId12"/>
    <p:sldLayoutId id="2147483737" r:id="rId13"/>
    <p:sldLayoutId id="2147483722" r:id="rId14"/>
    <p:sldLayoutId id="2147483727" r:id="rId15"/>
    <p:sldLayoutId id="2147483725" r:id="rId16"/>
    <p:sldLayoutId id="2147483726" r:id="rId17"/>
    <p:sldLayoutId id="214748373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Poppins Medium" pitchFamily="2" charset="77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A1751-BDE5-4FF3-BAF0-4F58204CA6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78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>
            <a:extLst>
              <a:ext uri="{FF2B5EF4-FFF2-40B4-BE49-F238E27FC236}">
                <a16:creationId xmlns:a16="http://schemas.microsoft.com/office/drawing/2014/main" id="{38B9A2FC-32F2-C453-384A-FC962B77F4ED}"/>
              </a:ext>
            </a:extLst>
          </p:cNvPr>
          <p:cNvSpPr/>
          <p:nvPr/>
        </p:nvSpPr>
        <p:spPr>
          <a:xfrm>
            <a:off x="1423687" y="885203"/>
            <a:ext cx="1679731" cy="324091"/>
          </a:xfrm>
          <a:prstGeom prst="roundRect">
            <a:avLst>
              <a:gd name="adj" fmla="val 50000"/>
            </a:avLst>
          </a:prstGeom>
          <a:solidFill>
            <a:srgbClr val="E5A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B84284E-CC16-2A66-69FD-A92C9229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1385200"/>
            <a:ext cx="10535158" cy="2098664"/>
          </a:xfrm>
        </p:spPr>
        <p:txBody>
          <a:bodyPr/>
          <a:lstStyle/>
          <a:p>
            <a:r>
              <a:rPr lang="nl-NL" dirty="0" smtClean="0"/>
              <a:t>Serumoogdruppels: zien we het wel helder genoeg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				Carla Brunke</a:t>
            </a:r>
            <a:br>
              <a:rPr lang="nl-NL" dirty="0" smtClean="0"/>
            </a:br>
            <a:r>
              <a:rPr lang="nl-NL" dirty="0" smtClean="0"/>
              <a:t>				Hemovigilantie medewerker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FCBAE9-F8DF-5E8E-0D76-7BDDDA8157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2262" y="938213"/>
            <a:ext cx="3633788" cy="271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1100" cap="all" spc="3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presentatie</a:t>
            </a:r>
            <a:endParaRPr lang="nl-NL" sz="1100" cap="all" spc="3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292609"/>
            <a:ext cx="5916681" cy="722376"/>
          </a:xfrm>
        </p:spPr>
        <p:txBody>
          <a:bodyPr/>
          <a:lstStyle/>
          <a:p>
            <a:r>
              <a:rPr lang="nl-NL" dirty="0" smtClean="0"/>
              <a:t>Hemovigilantie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3686" y="896112"/>
            <a:ext cx="9414076" cy="5280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Mogelijke  bijwerkingen</a:t>
            </a:r>
          </a:p>
          <a:p>
            <a:r>
              <a:rPr lang="nl-NL" dirty="0"/>
              <a:t>t</a:t>
            </a:r>
            <a:r>
              <a:rPr lang="nl-NL" dirty="0" smtClean="0"/>
              <a:t>oename oogirritatie (roodheid)</a:t>
            </a:r>
          </a:p>
          <a:p>
            <a:r>
              <a:rPr lang="nl-NL" dirty="0"/>
              <a:t>k</a:t>
            </a:r>
            <a:r>
              <a:rPr lang="nl-NL" dirty="0" smtClean="0"/>
              <a:t>oorts </a:t>
            </a:r>
          </a:p>
          <a:p>
            <a:r>
              <a:rPr lang="nl-NL" dirty="0"/>
              <a:t>e</a:t>
            </a:r>
            <a:r>
              <a:rPr lang="nl-NL" dirty="0" smtClean="0"/>
              <a:t>iwitaanslag</a:t>
            </a:r>
          </a:p>
          <a:p>
            <a:r>
              <a:rPr lang="nl-NL" dirty="0" smtClean="0"/>
              <a:t> jeuk rondom de ogen</a:t>
            </a:r>
          </a:p>
          <a:p>
            <a:r>
              <a:rPr lang="nl-NL" dirty="0"/>
              <a:t>w</a:t>
            </a:r>
            <a:r>
              <a:rPr lang="nl-NL" dirty="0" smtClean="0"/>
              <a:t>azig zien (aanhoudend)</a:t>
            </a:r>
          </a:p>
          <a:p>
            <a:r>
              <a:rPr lang="nl-NL" dirty="0" smtClean="0"/>
              <a:t>zwelling</a:t>
            </a:r>
          </a:p>
          <a:p>
            <a:r>
              <a:rPr lang="nl-NL" dirty="0"/>
              <a:t>p</a:t>
            </a:r>
            <a:r>
              <a:rPr lang="nl-NL" dirty="0" smtClean="0"/>
              <a:t>ijn in de ogen</a:t>
            </a:r>
          </a:p>
          <a:p>
            <a:r>
              <a:rPr lang="nl-NL" dirty="0"/>
              <a:t>i</a:t>
            </a:r>
            <a:r>
              <a:rPr lang="nl-NL" dirty="0" smtClean="0"/>
              <a:t>nfectie</a:t>
            </a:r>
          </a:p>
          <a:p>
            <a:r>
              <a:rPr lang="nl-NL" dirty="0"/>
              <a:t>p</a:t>
            </a:r>
            <a:r>
              <a:rPr lang="nl-NL" dirty="0" smtClean="0"/>
              <a:t>rikkeling voorste oogkamer 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1"/>
            <a:ext cx="3635318" cy="896111"/>
          </a:xfrm>
        </p:spPr>
        <p:txBody>
          <a:bodyPr/>
          <a:lstStyle/>
          <a:p>
            <a:r>
              <a:rPr lang="nl-NL" dirty="0" smtClean="0"/>
              <a:t>Hemovigilantie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0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493777"/>
            <a:ext cx="5916681" cy="30175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237745"/>
            <a:ext cx="3635318" cy="256031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https://ammaint.com/wp-content/uploads/2017/07/Audit_57020316-600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63" y="1535557"/>
            <a:ext cx="4444333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438913"/>
            <a:ext cx="5916681" cy="274320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3686" y="1316736"/>
            <a:ext cx="9414076" cy="4860227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Aandachtspunten </a:t>
            </a:r>
            <a:r>
              <a:rPr lang="nl-NL" dirty="0"/>
              <a:t>	</a:t>
            </a:r>
          </a:p>
          <a:p>
            <a:pPr marL="342900" indent="-342900">
              <a:buAutoNum type="arabicPeriod"/>
            </a:pPr>
            <a:r>
              <a:rPr lang="nl-NL" dirty="0"/>
              <a:t>Tijdsduur archivering gegevens met betrekking tot Serumoogdruppels. </a:t>
            </a:r>
          </a:p>
          <a:p>
            <a:pPr marL="342900" indent="-342900">
              <a:buAutoNum type="arabicPeriod"/>
            </a:pPr>
            <a:r>
              <a:rPr lang="nl-NL" dirty="0"/>
              <a:t>Protocol/procedure “Melding BIJWERKING of VOORVAL/Incident bij (gebruik van) SERUMOOGDRUPPELs. 	 	</a:t>
            </a:r>
          </a:p>
          <a:p>
            <a:pPr marL="0" indent="0">
              <a:buNone/>
            </a:pPr>
            <a:r>
              <a:rPr lang="nl-NL" dirty="0"/>
              <a:t>3.   First Expired, First Out” (FEFO) principe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256033"/>
            <a:ext cx="3635318" cy="18287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8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466345"/>
            <a:ext cx="9027906" cy="941832"/>
          </a:xfrm>
        </p:spPr>
        <p:txBody>
          <a:bodyPr/>
          <a:lstStyle/>
          <a:p>
            <a:r>
              <a:rPr lang="nl-NL" sz="3600" dirty="0" smtClean="0"/>
              <a:t>			Casuïstiek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73" y="1672976"/>
            <a:ext cx="3202071" cy="395972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182881"/>
            <a:ext cx="3635318" cy="28346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1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329185"/>
            <a:ext cx="5916681" cy="21031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Zien we het wel helder genoeg?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160339"/>
            <a:ext cx="3635318" cy="1688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AutoShape 2" descr="Vraagtekens – Stichting Ny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245" y="2705467"/>
            <a:ext cx="4977114" cy="1600200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 flipV="1">
            <a:off x="1423686" y="329183"/>
            <a:ext cx="9414076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411133"/>
            <a:ext cx="5916681" cy="334963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3686" y="1572768"/>
            <a:ext cx="9414076" cy="4604195"/>
          </a:xfrm>
        </p:spPr>
        <p:txBody>
          <a:bodyPr/>
          <a:lstStyle/>
          <a:p>
            <a:r>
              <a:rPr lang="nl-NL" dirty="0" smtClean="0"/>
              <a:t>Medisch dossier ingedoken </a:t>
            </a:r>
          </a:p>
          <a:p>
            <a:r>
              <a:rPr lang="nl-NL" dirty="0" smtClean="0"/>
              <a:t>8 patiënten </a:t>
            </a:r>
          </a:p>
          <a:p>
            <a:r>
              <a:rPr lang="nl-NL" dirty="0" smtClean="0"/>
              <a:t>Aantal gevonden bijwerkingen: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573407" y="411133"/>
            <a:ext cx="3635318" cy="33496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065" y="1207007"/>
            <a:ext cx="3130603" cy="25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365761"/>
            <a:ext cx="5916681" cy="301752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465" y="1345450"/>
            <a:ext cx="8031511" cy="267717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219457"/>
            <a:ext cx="3635318" cy="14630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84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8" y="1769174"/>
            <a:ext cx="2143125" cy="21431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9943" y="726726"/>
            <a:ext cx="5916681" cy="26082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Afsluiting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            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Gezien </a:t>
            </a:r>
            <a:r>
              <a:rPr lang="nl-NL" dirty="0"/>
              <a:t>het zeer kleine druppel </a:t>
            </a:r>
            <a:r>
              <a:rPr lang="nl-NL" dirty="0" smtClean="0"/>
              <a:t>volume de </a:t>
            </a:r>
            <a:r>
              <a:rPr lang="nl-NL" dirty="0"/>
              <a:t>kans op </a:t>
            </a:r>
            <a:r>
              <a:rPr lang="nl-NL" dirty="0" smtClean="0"/>
              <a:t>          					een </a:t>
            </a:r>
            <a:r>
              <a:rPr lang="nl-NL" dirty="0"/>
              <a:t>reactie uitermate klein is.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289943" y="241077"/>
            <a:ext cx="3635318" cy="334963"/>
          </a:xfrm>
        </p:spPr>
        <p:txBody>
          <a:bodyPr/>
          <a:lstStyle/>
          <a:p>
            <a:r>
              <a:rPr lang="nl-NL" dirty="0" smtClean="0"/>
              <a:t>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72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4CBC1E3-ACA9-D284-B77C-F6D14FEB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Zijn er nog 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7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526" y="142048"/>
            <a:ext cx="5916681" cy="1081862"/>
          </a:xfrm>
        </p:spPr>
        <p:txBody>
          <a:bodyPr/>
          <a:lstStyle/>
          <a:p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80675"/>
              </p:ext>
            </p:extLst>
          </p:nvPr>
        </p:nvGraphicFramePr>
        <p:xfrm>
          <a:off x="2779776" y="758951"/>
          <a:ext cx="7580376" cy="57351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79133">
                  <a:extLst>
                    <a:ext uri="{9D8B030D-6E8A-4147-A177-3AD203B41FA5}">
                      <a16:colId xmlns:a16="http://schemas.microsoft.com/office/drawing/2014/main" val="1008102866"/>
                    </a:ext>
                  </a:extLst>
                </a:gridCol>
                <a:gridCol w="3001243">
                  <a:extLst>
                    <a:ext uri="{9D8B030D-6E8A-4147-A177-3AD203B41FA5}">
                      <a16:colId xmlns:a16="http://schemas.microsoft.com/office/drawing/2014/main" val="1483238799"/>
                    </a:ext>
                  </a:extLst>
                </a:gridCol>
              </a:tblGrid>
              <a:tr h="778009">
                <a:tc grid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 i="1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Disclosur</a:t>
                      </a:r>
                      <a:r>
                        <a:rPr lang="nl-NL" sz="1200" b="1" i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nl-NL" sz="1200" b="1" i="1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belange</a:t>
                      </a:r>
                      <a:r>
                        <a:rPr lang="nl-NL" sz="1200" b="1" i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nl-NL" sz="1200" b="1" i="1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spreker voor </a:t>
                      </a:r>
                      <a:r>
                        <a:rPr lang="nl-NL" sz="1200" b="1" i="1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onderwijsbijeenkomst</a:t>
                      </a:r>
                      <a:r>
                        <a:rPr lang="nl-NL" sz="1200" b="1" i="1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b="1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van kennisplatform transfusiegeneeskunde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394451"/>
                  </a:ext>
                </a:extLst>
              </a:tr>
              <a:tr h="46446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Naam:</a:t>
                      </a: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Carla Brunke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42825"/>
                  </a:ext>
                </a:extLst>
              </a:tr>
              <a:tr h="1183568">
                <a:tc>
                  <a:txBody>
                    <a:bodyPr/>
                    <a:lstStyle/>
                    <a:p>
                      <a:pPr>
                        <a:lnSpc>
                          <a:spcPts val="9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1614805">
                        <a:spcAft>
                          <a:spcPts val="0"/>
                        </a:spcAft>
                      </a:pPr>
                      <a:r>
                        <a:rPr lang="en-US" sz="1200" b="1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Gee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="1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1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potentiële</a:t>
                      </a:r>
                      <a:r>
                        <a:rPr lang="en-US" sz="1200" b="1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b="1" spc="-5" dirty="0" err="1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belangenverstrengeling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3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209163"/>
                  </a:ext>
                </a:extLst>
              </a:tr>
              <a:tr h="9979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 marR="17780">
                        <a:lnSpc>
                          <a:spcPts val="2530"/>
                        </a:lnSpc>
                        <a:spcAft>
                          <a:spcPts val="0"/>
                        </a:spcAft>
                      </a:pPr>
                      <a:r>
                        <a:rPr lang="nl-NL" sz="12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Voo</a:t>
                      </a: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nl-NL" sz="12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bijeenkoms</a:t>
                      </a: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nl-NL" sz="12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mogelijk relevant</a:t>
                      </a: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nl-NL" sz="1200" b="1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relatie</a:t>
                      </a: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s1</a:t>
                      </a:r>
                      <a:endParaRPr lang="nl-N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nl-NL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nl-NL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5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300" b="1" spc="-5" dirty="0" err="1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Bedrijfsnamen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7223"/>
                  </a:ext>
                </a:extLst>
              </a:tr>
              <a:tr h="23111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690"/>
                        </a:lnSpc>
                        <a:spcAft>
                          <a:spcPts val="0"/>
                        </a:spcAft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Sponsorin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onderzoeksgel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marL="342900" marR="376555" lvl="0" indent="-342900">
                        <a:lnSpc>
                          <a:spcPts val="253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Honorariu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o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ander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3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financiële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 vergoeding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2640"/>
                        </a:lnSpc>
                        <a:spcAft>
                          <a:spcPts val="0"/>
                        </a:spcAft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Aandeelhoude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2695"/>
                        </a:lnSpc>
                        <a:spcAft>
                          <a:spcPts val="0"/>
                        </a:spcAft>
                        <a:buSzPts val="2200"/>
                        <a:buFont typeface="Symbol" panose="05050102010706020507" pitchFamily="18" charset="2"/>
                        <a:buChar char=""/>
                        <a:tabLst>
                          <a:tab pos="293370" algn="l"/>
                        </a:tabLst>
                      </a:pPr>
                      <a:r>
                        <a:rPr lang="en-US" sz="13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Ander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relatie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spc="-5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namelij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300" spc="-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Symbol" panose="05050102010706020507" pitchFamily="18" charset="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770">
                        <a:lnSpc>
                          <a:spcPts val="2695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ymbol" panose="05050102010706020507" pitchFamily="18" charset="2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·</a:t>
                      </a:r>
                      <a:endParaRPr lang="nl-N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21079"/>
                  </a:ext>
                </a:extLst>
              </a:tr>
            </a:tbl>
          </a:graphicData>
        </a:graphic>
      </p:graphicFrame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1206661"/>
            <a:ext cx="3635318" cy="10093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-111219"/>
            <a:ext cx="13740681" cy="50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9656" tIns="44436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688" algn="l"/>
              </a:tabLst>
            </a:pPr>
            <a:endParaRPr kumimoji="0" lang="en-US" altLang="nl-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688" algn="l"/>
              </a:tabLst>
            </a:pPr>
            <a:endParaRPr kumimoji="0" lang="en-US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1423686" y="137160"/>
            <a:ext cx="5916681" cy="329184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 smtClean="0"/>
              <a:t>Waarom vallen de serumoogdruppels onder de hemovigilantie?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00B050"/>
                </a:solidFill>
              </a:rPr>
              <a:t>Groen: de wetgeving is gewijzigd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rgbClr val="FF0000"/>
                </a:solidFill>
              </a:rPr>
              <a:t>Rood: er is een overstap gemaakt van gebruik van eigen serum naar donor serum 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Mensen die vraagtekens — Stock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8" y="54517"/>
            <a:ext cx="8162671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212F65-D65C-70B8-C81E-5966535A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86" y="44563"/>
            <a:ext cx="5916681" cy="44006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4046684-5399-2DCD-C8B4-A9FC1F40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86" y="1541625"/>
            <a:ext cx="9414076" cy="1201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O</a:t>
            </a:r>
            <a:r>
              <a:rPr lang="nl-NL" dirty="0" smtClean="0">
                <a:solidFill>
                  <a:srgbClr val="FF0000"/>
                </a:solidFill>
              </a:rPr>
              <a:t>verstap van autologe naar </a:t>
            </a:r>
            <a:r>
              <a:rPr lang="nl-NL" dirty="0">
                <a:solidFill>
                  <a:srgbClr val="FF0000"/>
                </a:solidFill>
              </a:rPr>
              <a:t>a</a:t>
            </a:r>
            <a:r>
              <a:rPr lang="nl-NL" dirty="0" smtClean="0">
                <a:solidFill>
                  <a:srgbClr val="FF0000"/>
                </a:solidFill>
              </a:rPr>
              <a:t>llogene serumoogdruppels en daarmee ook naar de hemovigilantie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72C750F-8ACC-887B-6402-CD1E697A8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VOOR JE BEGINT</a:t>
            </a:r>
          </a:p>
        </p:txBody>
      </p:sp>
    </p:spTree>
    <p:extLst>
      <p:ext uri="{BB962C8B-B14F-4D97-AF65-F5344CB8AC3E}">
        <p14:creationId xmlns:p14="http://schemas.microsoft.com/office/powerpoint/2010/main" val="41159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212F65-D65C-70B8-C81E-5966535A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86" y="665730"/>
            <a:ext cx="5916681" cy="614430"/>
          </a:xfrm>
        </p:spPr>
        <p:txBody>
          <a:bodyPr/>
          <a:lstStyle/>
          <a:p>
            <a:r>
              <a:rPr lang="nl-NL" dirty="0" smtClean="0"/>
              <a:t>Achtergrond informatie 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4046684-5399-2DCD-C8B4-A9FC1F402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992" y="1384932"/>
            <a:ext cx="8332306" cy="4300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/>
              <a:t>Indicaties:                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hoornvliesbeschadigingen</a:t>
            </a:r>
          </a:p>
          <a:p>
            <a:endParaRPr lang="nl-NL" dirty="0" smtClean="0"/>
          </a:p>
          <a:p>
            <a:r>
              <a:rPr lang="nl-NL" dirty="0" smtClean="0"/>
              <a:t>niet reagerend op conventionele therapie 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72C750F-8ACC-887B-6402-CD1E697A8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VOOR JE BEGINT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96" y="2030495"/>
            <a:ext cx="953262" cy="5941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26" y="1280160"/>
            <a:ext cx="5800566" cy="3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0070" y="722825"/>
            <a:ext cx="5916681" cy="1443942"/>
          </a:xfrm>
        </p:spPr>
        <p:txBody>
          <a:bodyPr>
            <a:normAutofit/>
          </a:bodyPr>
          <a:lstStyle/>
          <a:p>
            <a:r>
              <a:rPr lang="nl-NL" dirty="0" smtClean="0"/>
              <a:t>Productie serumoogdruppels </a:t>
            </a:r>
            <a:br>
              <a:rPr lang="nl-NL" dirty="0" smtClean="0"/>
            </a:br>
            <a:r>
              <a:rPr lang="nl-NL" sz="2000" dirty="0" smtClean="0"/>
              <a:t>in een 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54680" y="2650603"/>
            <a:ext cx="7683082" cy="352636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pool vers bevroren serum, 8 donoren</a:t>
            </a:r>
          </a:p>
          <a:p>
            <a:r>
              <a:rPr lang="nl-NL" dirty="0"/>
              <a:t>w</a:t>
            </a:r>
            <a:r>
              <a:rPr lang="nl-NL" dirty="0" smtClean="0"/>
              <a:t>orden geselecteerd op basis van Parvovirus B19 status</a:t>
            </a:r>
          </a:p>
          <a:p>
            <a:r>
              <a:rPr lang="nl-NL" dirty="0"/>
              <a:t>t</a:t>
            </a:r>
            <a:r>
              <a:rPr lang="nl-NL" dirty="0" smtClean="0"/>
              <a:t>est op antistoffen en viraal DNA of RNA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4 maanden quarantaine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In een </a:t>
            </a:r>
            <a:endParaRPr lang="nl-NL" dirty="0"/>
          </a:p>
        </p:txBody>
      </p:sp>
      <p:pic>
        <p:nvPicPr>
          <p:cNvPr id="4098" name="Picture 2" descr="Stream Notendop music | Listen to songs, albums, playlists for free on  Sound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1206661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V="1">
            <a:off x="1423686" y="100585"/>
            <a:ext cx="5916681" cy="283463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40280" y="1920240"/>
            <a:ext cx="8597482" cy="425672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Waarom moet men terughoudend zijn met het voorschrijven van Serumoogdruppels? </a:t>
            </a:r>
          </a:p>
          <a:p>
            <a:pPr marL="0" indent="0">
              <a:buNone/>
            </a:pPr>
            <a:endParaRPr lang="nl-NL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00B050"/>
                </a:solidFill>
              </a:rPr>
              <a:t>Groen:  gezien </a:t>
            </a:r>
            <a:r>
              <a:rPr lang="nl-NL" dirty="0">
                <a:solidFill>
                  <a:srgbClr val="00B050"/>
                </a:solidFill>
              </a:rPr>
              <a:t>de belasting voor de donoren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Rood:   gezien het financiële plaatje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pic>
        <p:nvPicPr>
          <p:cNvPr id="5" name="Picture 2" descr="Mensen die vraagtekens — Stock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91" y="77725"/>
            <a:ext cx="8162671" cy="21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667513"/>
            <a:ext cx="5916681" cy="70408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3686" y="1993392"/>
            <a:ext cx="9414076" cy="418357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B050"/>
                </a:solidFill>
              </a:rPr>
              <a:t>Over het algemeen is er sprake van levenslang gebruik van de Serumoogdruppels; dit is een grote belasting voor de donoren.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5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686" y="210313"/>
            <a:ext cx="5916681" cy="896112"/>
          </a:xfrm>
        </p:spPr>
        <p:txBody>
          <a:bodyPr>
            <a:normAutofit/>
          </a:bodyPr>
          <a:lstStyle/>
          <a:p>
            <a:r>
              <a:rPr lang="nl-NL" dirty="0" smtClean="0"/>
              <a:t>Hemovigilantie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3686" y="768096"/>
            <a:ext cx="9414076" cy="5408867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Wordt uitgegeven door de polytheek  (dienstverleningsovereenkomst)</a:t>
            </a:r>
          </a:p>
          <a:p>
            <a:r>
              <a:rPr lang="nl-NL" dirty="0"/>
              <a:t>Protocollen en meld procedure </a:t>
            </a:r>
            <a:r>
              <a:rPr lang="nl-NL" dirty="0" smtClean="0"/>
              <a:t>geschreven</a:t>
            </a:r>
          </a:p>
          <a:p>
            <a:r>
              <a:rPr lang="nl-NL" dirty="0" smtClean="0"/>
              <a:t>Meldformulier mogelijke bijwerkingen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481967" y="210313"/>
            <a:ext cx="3635318" cy="28346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4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VieCuri 1">
      <a:dk1>
        <a:srgbClr val="000000"/>
      </a:dk1>
      <a:lt1>
        <a:srgbClr val="FFFFFF"/>
      </a:lt1>
      <a:dk2>
        <a:srgbClr val="AA1C68"/>
      </a:dk2>
      <a:lt2>
        <a:srgbClr val="E5A60F"/>
      </a:lt2>
      <a:accent1>
        <a:srgbClr val="8FBCBA"/>
      </a:accent1>
      <a:accent2>
        <a:srgbClr val="ED7D47"/>
      </a:accent2>
      <a:accent3>
        <a:srgbClr val="E97D74"/>
      </a:accent3>
      <a:accent4>
        <a:srgbClr val="714879"/>
      </a:accent4>
      <a:accent5>
        <a:srgbClr val="AA1C68"/>
      </a:accent5>
      <a:accent6>
        <a:srgbClr val="E5A60F"/>
      </a:accent6>
      <a:hlink>
        <a:srgbClr val="AA1C68"/>
      </a:hlink>
      <a:folHlink>
        <a:srgbClr val="AA1C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{58402EFC-0DE7-F84C-A65D-92473564171E}tf10001120</Template>
  <TotalTime>5978</TotalTime>
  <Words>492</Words>
  <Application>Microsoft Office PowerPoint</Application>
  <PresentationFormat>Breedbeeld</PresentationFormat>
  <Paragraphs>100</Paragraphs>
  <Slides>18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Poppins</vt:lpstr>
      <vt:lpstr>Poppins Light</vt:lpstr>
      <vt:lpstr>Poppins Medium</vt:lpstr>
      <vt:lpstr>Poppins SemiBold</vt:lpstr>
      <vt:lpstr>Symbol</vt:lpstr>
      <vt:lpstr>Times New Roman</vt:lpstr>
      <vt:lpstr>Kantoorthema</vt:lpstr>
      <vt:lpstr>Aangepast ontwerp</vt:lpstr>
      <vt:lpstr>Serumoogdruppels: zien we het wel helder genoeg       Carla Brunke     Hemovigilantie medewerker</vt:lpstr>
      <vt:lpstr>PowerPoint-presentatie</vt:lpstr>
      <vt:lpstr>PowerPoint-presentatie</vt:lpstr>
      <vt:lpstr>PowerPoint-presentatie</vt:lpstr>
      <vt:lpstr>Achtergrond informatie </vt:lpstr>
      <vt:lpstr>Productie serumoogdruppels  in een </vt:lpstr>
      <vt:lpstr>PowerPoint-presentatie</vt:lpstr>
      <vt:lpstr>PowerPoint-presentatie</vt:lpstr>
      <vt:lpstr>Hemovigilantie </vt:lpstr>
      <vt:lpstr>Hemovigilantie</vt:lpstr>
      <vt:lpstr>PowerPoint-presentatie</vt:lpstr>
      <vt:lpstr>PowerPoint-presentatie</vt:lpstr>
      <vt:lpstr>   Casuïstiek </vt:lpstr>
      <vt:lpstr>   Zien we het wel helder genoeg? </vt:lpstr>
      <vt:lpstr>PowerPoint-presentatie</vt:lpstr>
      <vt:lpstr>PowerPoint-presentatie</vt:lpstr>
      <vt:lpstr>Afsluiting </vt:lpstr>
      <vt:lpstr>Zijn er nog 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Hillekens</dc:creator>
  <cp:lastModifiedBy>Brunke, Carla</cp:lastModifiedBy>
  <cp:revision>221</cp:revision>
  <cp:lastPrinted>2023-01-27T11:58:26Z</cp:lastPrinted>
  <dcterms:created xsi:type="dcterms:W3CDTF">2022-06-29T11:14:30Z</dcterms:created>
  <dcterms:modified xsi:type="dcterms:W3CDTF">2024-11-15T10:59:37Z</dcterms:modified>
</cp:coreProperties>
</file>