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65" r:id="rId5"/>
    <p:sldId id="282" r:id="rId6"/>
    <p:sldId id="269" r:id="rId7"/>
    <p:sldId id="268" r:id="rId8"/>
    <p:sldId id="267" r:id="rId9"/>
    <p:sldId id="271" r:id="rId10"/>
    <p:sldId id="270" r:id="rId11"/>
    <p:sldId id="274" r:id="rId12"/>
    <p:sldId id="278" r:id="rId13"/>
    <p:sldId id="279" r:id="rId14"/>
    <p:sldId id="275" r:id="rId15"/>
    <p:sldId id="276" r:id="rId16"/>
  </p:sldIdLst>
  <p:sldSz cx="9144000" cy="6858000" type="screen4x3"/>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11">
          <p15:clr>
            <a:srgbClr val="A4A3A4"/>
          </p15:clr>
        </p15:guide>
        <p15:guide id="2" pos="476">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76" autoAdjust="0"/>
    <p:restoredTop sz="94653" autoAdjust="0"/>
  </p:normalViewPr>
  <p:slideViewPr>
    <p:cSldViewPr showGuides="1">
      <p:cViewPr varScale="1">
        <p:scale>
          <a:sx n="109" d="100"/>
          <a:sy n="109" d="100"/>
        </p:scale>
        <p:origin x="1650" y="102"/>
      </p:cViewPr>
      <p:guideLst>
        <p:guide orient="horz" pos="1011"/>
        <p:guide pos="476"/>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61" d="100"/>
          <a:sy n="61" d="100"/>
        </p:scale>
        <p:origin x="-201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418775" y="245782"/>
            <a:ext cx="2945659" cy="496411"/>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398838" y="245782"/>
            <a:ext cx="2945659" cy="496411"/>
          </a:xfrm>
          <a:prstGeom prst="rect">
            <a:avLst/>
          </a:prstGeom>
        </p:spPr>
        <p:txBody>
          <a:bodyPr vert="horz" lIns="91440" tIns="45720" rIns="91440" bIns="45720" rtlCol="0"/>
          <a:lstStyle>
            <a:lvl1pPr algn="r">
              <a:defRPr sz="1200"/>
            </a:lvl1pPr>
          </a:lstStyle>
          <a:p>
            <a:fld id="{F8C0FC3D-85FE-4D83-864D-B5A0A5ACAE9B}" type="datetimeFigureOut">
              <a:rPr lang="nl-NL" smtClean="0"/>
              <a:t>18-11-2024</a:t>
            </a:fld>
            <a:endParaRPr lang="nl-NL"/>
          </a:p>
        </p:txBody>
      </p:sp>
    </p:spTree>
    <p:extLst>
      <p:ext uri="{BB962C8B-B14F-4D97-AF65-F5344CB8AC3E}">
        <p14:creationId xmlns:p14="http://schemas.microsoft.com/office/powerpoint/2010/main" val="3844654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60FC74DE-F654-4713-B6D2-13D62AF2D786}" type="datetimeFigureOut">
              <a:rPr lang="nl-NL" smtClean="0"/>
              <a:t>18-11-2024</a:t>
            </a:fld>
            <a:endParaRPr lang="nl-NL"/>
          </a:p>
        </p:txBody>
      </p:sp>
      <p:sp>
        <p:nvSpPr>
          <p:cNvPr id="8" name="Tijdelijke aanduiding voor dia-afbeelding 7"/>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9" name="Tijdelijke aanduiding voor koptekst 8"/>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a:p>
        </p:txBody>
      </p:sp>
      <p:sp>
        <p:nvSpPr>
          <p:cNvPr id="10" name="Tijdelijke aanduiding voor notities 9"/>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16354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Tree>
    <p:extLst>
      <p:ext uri="{BB962C8B-B14F-4D97-AF65-F5344CB8AC3E}">
        <p14:creationId xmlns:p14="http://schemas.microsoft.com/office/powerpoint/2010/main" val="1732001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211636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237821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13111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054429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339028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897712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230433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7005826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hthoek 6"/>
          <p:cNvSpPr/>
          <p:nvPr userDrawn="1"/>
        </p:nvSpPr>
        <p:spPr>
          <a:xfrm>
            <a:off x="0" y="2756925"/>
            <a:ext cx="9144000" cy="345638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3" name="Ondertitel 2"/>
          <p:cNvSpPr>
            <a:spLocks noGrp="1"/>
          </p:cNvSpPr>
          <p:nvPr>
            <p:ph type="subTitle" idx="1"/>
          </p:nvPr>
        </p:nvSpPr>
        <p:spPr>
          <a:xfrm>
            <a:off x="755577" y="3044957"/>
            <a:ext cx="7992887" cy="2688299"/>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13" name="Tijdelijke aanduiding voor dianummer 12"/>
          <p:cNvSpPr>
            <a:spLocks noGrp="1"/>
          </p:cNvSpPr>
          <p:nvPr>
            <p:ph type="sldNum" sz="quarter" idx="11"/>
          </p:nvPr>
        </p:nvSpPr>
        <p:spPr/>
        <p:txBody>
          <a:bodyPr/>
          <a:lstStyle/>
          <a:p>
            <a:fld id="{0F2B34C6-6653-473B-ACCB-9371572A61D6}" type="slidenum">
              <a:rPr lang="nl-NL" smtClean="0"/>
              <a:pPr/>
              <a:t>‹nr.›</a:t>
            </a:fld>
            <a:endParaRPr lang="nl-NL" dirty="0"/>
          </a:p>
        </p:txBody>
      </p:sp>
      <p:sp>
        <p:nvSpPr>
          <p:cNvPr id="27" name="Titel 26"/>
          <p:cNvSpPr>
            <a:spLocks noGrp="1"/>
          </p:cNvSpPr>
          <p:nvPr>
            <p:ph type="title"/>
          </p:nvPr>
        </p:nvSpPr>
        <p:spPr>
          <a:xfrm>
            <a:off x="755576" y="1508787"/>
            <a:ext cx="7992888" cy="1143000"/>
          </a:xfrm>
        </p:spPr>
        <p:txBody>
          <a:bodyPr anchor="b">
            <a:normAutofit/>
          </a:bodyPr>
          <a:lstStyle>
            <a:lvl1pPr>
              <a:defRPr sz="3000"/>
            </a:lvl1pPr>
          </a:lstStyle>
          <a:p>
            <a:r>
              <a:rPr lang="nl-NL" smtClean="0"/>
              <a:t>Klik om de stijl te bewerken</a:t>
            </a:r>
            <a:endParaRPr lang="nl-NL" dirty="0"/>
          </a:p>
        </p:txBody>
      </p:sp>
      <p:grpSp>
        <p:nvGrpSpPr>
          <p:cNvPr id="18" name="Group 131"/>
          <p:cNvGrpSpPr>
            <a:grpSpLocks noChangeAspect="1"/>
          </p:cNvGrpSpPr>
          <p:nvPr userDrawn="1"/>
        </p:nvGrpSpPr>
        <p:grpSpPr bwMode="auto">
          <a:xfrm>
            <a:off x="290960" y="404664"/>
            <a:ext cx="2984896" cy="522134"/>
            <a:chOff x="249" y="165"/>
            <a:chExt cx="2018" cy="353"/>
          </a:xfrm>
        </p:grpSpPr>
        <p:sp>
          <p:nvSpPr>
            <p:cNvPr id="19" name="AutoShape 130"/>
            <p:cNvSpPr>
              <a:spLocks noChangeAspect="1" noChangeArrowheads="1" noTextEdit="1"/>
            </p:cNvSpPr>
            <p:nvPr userDrawn="1"/>
          </p:nvSpPr>
          <p:spPr bwMode="auto">
            <a:xfrm>
              <a:off x="249" y="165"/>
              <a:ext cx="2018"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20" name="Picture 13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 y="166"/>
              <a:ext cx="118"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8" y="166"/>
              <a:ext cx="17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3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8" y="171"/>
              <a:ext cx="141"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35"/>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48" y="166"/>
              <a:ext cx="73"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36"/>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74" y="350"/>
              <a:ext cx="28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37"/>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48" y="166"/>
              <a:ext cx="73"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38"/>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04" y="164"/>
              <a:ext cx="118"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39"/>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48" y="172"/>
              <a:ext cx="17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40"/>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417" y="171"/>
              <a:ext cx="141"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141"/>
            <p:cNvSpPr>
              <a:spLocks noEditPoints="1"/>
            </p:cNvSpPr>
            <p:nvPr userDrawn="1"/>
          </p:nvSpPr>
          <p:spPr bwMode="auto">
            <a:xfrm>
              <a:off x="643" y="233"/>
              <a:ext cx="1624" cy="165"/>
            </a:xfrm>
            <a:custGeom>
              <a:avLst/>
              <a:gdLst>
                <a:gd name="T0" fmla="*/ 0 w 3249"/>
                <a:gd name="T1" fmla="*/ 326 h 331"/>
                <a:gd name="T2" fmla="*/ 256 w 3249"/>
                <a:gd name="T3" fmla="*/ 175 h 331"/>
                <a:gd name="T4" fmla="*/ 580 w 3249"/>
                <a:gd name="T5" fmla="*/ 176 h 331"/>
                <a:gd name="T6" fmla="*/ 489 w 3249"/>
                <a:gd name="T7" fmla="*/ 99 h 331"/>
                <a:gd name="T8" fmla="*/ 501 w 3249"/>
                <a:gd name="T9" fmla="*/ 146 h 331"/>
                <a:gd name="T10" fmla="*/ 441 w 3249"/>
                <a:gd name="T11" fmla="*/ 207 h 331"/>
                <a:gd name="T12" fmla="*/ 413 w 3249"/>
                <a:gd name="T13" fmla="*/ 315 h 331"/>
                <a:gd name="T14" fmla="*/ 530 w 3249"/>
                <a:gd name="T15" fmla="*/ 289 h 331"/>
                <a:gd name="T16" fmla="*/ 486 w 3249"/>
                <a:gd name="T17" fmla="*/ 285 h 331"/>
                <a:gd name="T18" fmla="*/ 457 w 3249"/>
                <a:gd name="T19" fmla="*/ 244 h 331"/>
                <a:gd name="T20" fmla="*/ 801 w 3249"/>
                <a:gd name="T21" fmla="*/ 144 h 331"/>
                <a:gd name="T22" fmla="*/ 693 w 3249"/>
                <a:gd name="T23" fmla="*/ 100 h 331"/>
                <a:gd name="T24" fmla="*/ 738 w 3249"/>
                <a:gd name="T25" fmla="*/ 152 h 331"/>
                <a:gd name="T26" fmla="*/ 648 w 3249"/>
                <a:gd name="T27" fmla="*/ 217 h 331"/>
                <a:gd name="T28" fmla="*/ 656 w 3249"/>
                <a:gd name="T29" fmla="*/ 326 h 331"/>
                <a:gd name="T30" fmla="*/ 753 w 3249"/>
                <a:gd name="T31" fmla="*/ 307 h 331"/>
                <a:gd name="T32" fmla="*/ 701 w 3249"/>
                <a:gd name="T33" fmla="*/ 286 h 331"/>
                <a:gd name="T34" fmla="*/ 699 w 3249"/>
                <a:gd name="T35" fmla="*/ 234 h 331"/>
                <a:gd name="T36" fmla="*/ 959 w 3249"/>
                <a:gd name="T37" fmla="*/ 202 h 331"/>
                <a:gd name="T38" fmla="*/ 924 w 3249"/>
                <a:gd name="T39" fmla="*/ 144 h 331"/>
                <a:gd name="T40" fmla="*/ 908 w 3249"/>
                <a:gd name="T41" fmla="*/ 103 h 331"/>
                <a:gd name="T42" fmla="*/ 847 w 3249"/>
                <a:gd name="T43" fmla="*/ 170 h 331"/>
                <a:gd name="T44" fmla="*/ 936 w 3249"/>
                <a:gd name="T45" fmla="*/ 263 h 331"/>
                <a:gd name="T46" fmla="*/ 851 w 3249"/>
                <a:gd name="T47" fmla="*/ 326 h 331"/>
                <a:gd name="T48" fmla="*/ 986 w 3249"/>
                <a:gd name="T49" fmla="*/ 293 h 331"/>
                <a:gd name="T50" fmla="*/ 1125 w 3249"/>
                <a:gd name="T51" fmla="*/ 280 h 331"/>
                <a:gd name="T52" fmla="*/ 1017 w 3249"/>
                <a:gd name="T53" fmla="*/ 104 h 331"/>
                <a:gd name="T54" fmla="*/ 1103 w 3249"/>
                <a:gd name="T55" fmla="*/ 330 h 331"/>
                <a:gd name="T56" fmla="*/ 1273 w 3249"/>
                <a:gd name="T57" fmla="*/ 129 h 331"/>
                <a:gd name="T58" fmla="*/ 1277 w 3249"/>
                <a:gd name="T59" fmla="*/ 181 h 331"/>
                <a:gd name="T60" fmla="*/ 1434 w 3249"/>
                <a:gd name="T61" fmla="*/ 41 h 331"/>
                <a:gd name="T62" fmla="*/ 1369 w 3249"/>
                <a:gd name="T63" fmla="*/ 22 h 331"/>
                <a:gd name="T64" fmla="*/ 1406 w 3249"/>
                <a:gd name="T65" fmla="*/ 75 h 331"/>
                <a:gd name="T66" fmla="*/ 1427 w 3249"/>
                <a:gd name="T67" fmla="*/ 326 h 331"/>
                <a:gd name="T68" fmla="*/ 1532 w 3249"/>
                <a:gd name="T69" fmla="*/ 243 h 331"/>
                <a:gd name="T70" fmla="*/ 1604 w 3249"/>
                <a:gd name="T71" fmla="*/ 150 h 331"/>
                <a:gd name="T72" fmla="*/ 1522 w 3249"/>
                <a:gd name="T73" fmla="*/ 115 h 331"/>
                <a:gd name="T74" fmla="*/ 1470 w 3249"/>
                <a:gd name="T75" fmla="*/ 249 h 331"/>
                <a:gd name="T76" fmla="*/ 1569 w 3249"/>
                <a:gd name="T77" fmla="*/ 330 h 331"/>
                <a:gd name="T78" fmla="*/ 1848 w 3249"/>
                <a:gd name="T79" fmla="*/ 116 h 331"/>
                <a:gd name="T80" fmla="*/ 1739 w 3249"/>
                <a:gd name="T81" fmla="*/ 123 h 331"/>
                <a:gd name="T82" fmla="*/ 1732 w 3249"/>
                <a:gd name="T83" fmla="*/ 204 h 331"/>
                <a:gd name="T84" fmla="*/ 1807 w 3249"/>
                <a:gd name="T85" fmla="*/ 162 h 331"/>
                <a:gd name="T86" fmla="*/ 2005 w 3249"/>
                <a:gd name="T87" fmla="*/ 280 h 331"/>
                <a:gd name="T88" fmla="*/ 1896 w 3249"/>
                <a:gd name="T89" fmla="*/ 104 h 331"/>
                <a:gd name="T90" fmla="*/ 1982 w 3249"/>
                <a:gd name="T91" fmla="*/ 330 h 331"/>
                <a:gd name="T92" fmla="*/ 2346 w 3249"/>
                <a:gd name="T93" fmla="*/ 257 h 331"/>
                <a:gd name="T94" fmla="*/ 2249 w 3249"/>
                <a:gd name="T95" fmla="*/ 272 h 331"/>
                <a:gd name="T96" fmla="*/ 2178 w 3249"/>
                <a:gd name="T97" fmla="*/ 273 h 331"/>
                <a:gd name="T98" fmla="*/ 2314 w 3249"/>
                <a:gd name="T99" fmla="*/ 330 h 331"/>
                <a:gd name="T100" fmla="*/ 2412 w 3249"/>
                <a:gd name="T101" fmla="*/ 209 h 331"/>
                <a:gd name="T102" fmla="*/ 2486 w 3249"/>
                <a:gd name="T103" fmla="*/ 24 h 331"/>
                <a:gd name="T104" fmla="*/ 2694 w 3249"/>
                <a:gd name="T105" fmla="*/ 175 h 331"/>
                <a:gd name="T106" fmla="*/ 3022 w 3249"/>
                <a:gd name="T107" fmla="*/ 269 h 331"/>
                <a:gd name="T108" fmla="*/ 2902 w 3249"/>
                <a:gd name="T109" fmla="*/ 237 h 331"/>
                <a:gd name="T110" fmla="*/ 2916 w 3249"/>
                <a:gd name="T111" fmla="*/ 97 h 331"/>
                <a:gd name="T112" fmla="*/ 3040 w 3249"/>
                <a:gd name="T113" fmla="*/ 30 h 331"/>
                <a:gd name="T114" fmla="*/ 2855 w 3249"/>
                <a:gd name="T115" fmla="*/ 80 h 331"/>
                <a:gd name="T116" fmla="*/ 2843 w 3249"/>
                <a:gd name="T117" fmla="*/ 263 h 331"/>
                <a:gd name="T118" fmla="*/ 3025 w 3249"/>
                <a:gd name="T119" fmla="*/ 322 h 331"/>
                <a:gd name="T120" fmla="*/ 3184 w 3249"/>
                <a:gd name="T121" fmla="*/ 19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49" h="331">
                  <a:moveTo>
                    <a:pt x="365" y="326"/>
                  </a:moveTo>
                  <a:lnTo>
                    <a:pt x="318" y="24"/>
                  </a:lnTo>
                  <a:lnTo>
                    <a:pt x="251" y="24"/>
                  </a:lnTo>
                  <a:lnTo>
                    <a:pt x="199" y="180"/>
                  </a:lnTo>
                  <a:lnTo>
                    <a:pt x="199" y="180"/>
                  </a:lnTo>
                  <a:lnTo>
                    <a:pt x="190" y="211"/>
                  </a:lnTo>
                  <a:lnTo>
                    <a:pt x="183" y="243"/>
                  </a:lnTo>
                  <a:lnTo>
                    <a:pt x="181" y="243"/>
                  </a:lnTo>
                  <a:lnTo>
                    <a:pt x="181" y="243"/>
                  </a:lnTo>
                  <a:lnTo>
                    <a:pt x="174" y="211"/>
                  </a:lnTo>
                  <a:lnTo>
                    <a:pt x="164" y="180"/>
                  </a:lnTo>
                  <a:lnTo>
                    <a:pt x="115" y="24"/>
                  </a:lnTo>
                  <a:lnTo>
                    <a:pt x="46" y="24"/>
                  </a:lnTo>
                  <a:lnTo>
                    <a:pt x="0" y="326"/>
                  </a:lnTo>
                  <a:lnTo>
                    <a:pt x="60" y="326"/>
                  </a:lnTo>
                  <a:lnTo>
                    <a:pt x="76" y="187"/>
                  </a:lnTo>
                  <a:lnTo>
                    <a:pt x="76" y="187"/>
                  </a:lnTo>
                  <a:lnTo>
                    <a:pt x="81" y="149"/>
                  </a:lnTo>
                  <a:lnTo>
                    <a:pt x="85" y="110"/>
                  </a:lnTo>
                  <a:lnTo>
                    <a:pt x="85" y="110"/>
                  </a:lnTo>
                  <a:lnTo>
                    <a:pt x="85" y="110"/>
                  </a:lnTo>
                  <a:lnTo>
                    <a:pt x="88" y="129"/>
                  </a:lnTo>
                  <a:lnTo>
                    <a:pt x="93" y="149"/>
                  </a:lnTo>
                  <a:lnTo>
                    <a:pt x="104" y="186"/>
                  </a:lnTo>
                  <a:lnTo>
                    <a:pt x="150" y="326"/>
                  </a:lnTo>
                  <a:lnTo>
                    <a:pt x="208" y="326"/>
                  </a:lnTo>
                  <a:lnTo>
                    <a:pt x="256" y="175"/>
                  </a:lnTo>
                  <a:lnTo>
                    <a:pt x="256" y="175"/>
                  </a:lnTo>
                  <a:lnTo>
                    <a:pt x="266" y="141"/>
                  </a:lnTo>
                  <a:lnTo>
                    <a:pt x="272" y="110"/>
                  </a:lnTo>
                  <a:lnTo>
                    <a:pt x="273" y="110"/>
                  </a:lnTo>
                  <a:lnTo>
                    <a:pt x="273" y="110"/>
                  </a:lnTo>
                  <a:lnTo>
                    <a:pt x="277" y="144"/>
                  </a:lnTo>
                  <a:lnTo>
                    <a:pt x="283" y="182"/>
                  </a:lnTo>
                  <a:lnTo>
                    <a:pt x="304" y="326"/>
                  </a:lnTo>
                  <a:lnTo>
                    <a:pt x="365" y="326"/>
                  </a:lnTo>
                  <a:lnTo>
                    <a:pt x="365" y="326"/>
                  </a:lnTo>
                  <a:close/>
                  <a:moveTo>
                    <a:pt x="582" y="326"/>
                  </a:moveTo>
                  <a:lnTo>
                    <a:pt x="582" y="326"/>
                  </a:lnTo>
                  <a:lnTo>
                    <a:pt x="580" y="269"/>
                  </a:lnTo>
                  <a:lnTo>
                    <a:pt x="580" y="176"/>
                  </a:lnTo>
                  <a:lnTo>
                    <a:pt x="580" y="176"/>
                  </a:lnTo>
                  <a:lnTo>
                    <a:pt x="579" y="159"/>
                  </a:lnTo>
                  <a:lnTo>
                    <a:pt x="577" y="144"/>
                  </a:lnTo>
                  <a:lnTo>
                    <a:pt x="574" y="138"/>
                  </a:lnTo>
                  <a:lnTo>
                    <a:pt x="571" y="131"/>
                  </a:lnTo>
                  <a:lnTo>
                    <a:pt x="567" y="126"/>
                  </a:lnTo>
                  <a:lnTo>
                    <a:pt x="562" y="120"/>
                  </a:lnTo>
                  <a:lnTo>
                    <a:pt x="556" y="115"/>
                  </a:lnTo>
                  <a:lnTo>
                    <a:pt x="549" y="111"/>
                  </a:lnTo>
                  <a:lnTo>
                    <a:pt x="542" y="108"/>
                  </a:lnTo>
                  <a:lnTo>
                    <a:pt x="533" y="105"/>
                  </a:lnTo>
                  <a:lnTo>
                    <a:pt x="524" y="103"/>
                  </a:lnTo>
                  <a:lnTo>
                    <a:pt x="514" y="100"/>
                  </a:lnTo>
                  <a:lnTo>
                    <a:pt x="502" y="99"/>
                  </a:lnTo>
                  <a:lnTo>
                    <a:pt x="489" y="99"/>
                  </a:lnTo>
                  <a:lnTo>
                    <a:pt x="489" y="99"/>
                  </a:lnTo>
                  <a:lnTo>
                    <a:pt x="468" y="100"/>
                  </a:lnTo>
                  <a:lnTo>
                    <a:pt x="448" y="103"/>
                  </a:lnTo>
                  <a:lnTo>
                    <a:pt x="427" y="108"/>
                  </a:lnTo>
                  <a:lnTo>
                    <a:pt x="410" y="114"/>
                  </a:lnTo>
                  <a:lnTo>
                    <a:pt x="415" y="161"/>
                  </a:lnTo>
                  <a:lnTo>
                    <a:pt x="415" y="161"/>
                  </a:lnTo>
                  <a:lnTo>
                    <a:pt x="430" y="153"/>
                  </a:lnTo>
                  <a:lnTo>
                    <a:pt x="447" y="149"/>
                  </a:lnTo>
                  <a:lnTo>
                    <a:pt x="465" y="145"/>
                  </a:lnTo>
                  <a:lnTo>
                    <a:pt x="480" y="144"/>
                  </a:lnTo>
                  <a:lnTo>
                    <a:pt x="480" y="144"/>
                  </a:lnTo>
                  <a:lnTo>
                    <a:pt x="491" y="144"/>
                  </a:lnTo>
                  <a:lnTo>
                    <a:pt x="501" y="146"/>
                  </a:lnTo>
                  <a:lnTo>
                    <a:pt x="508" y="149"/>
                  </a:lnTo>
                  <a:lnTo>
                    <a:pt x="514" y="152"/>
                  </a:lnTo>
                  <a:lnTo>
                    <a:pt x="519" y="157"/>
                  </a:lnTo>
                  <a:lnTo>
                    <a:pt x="521" y="163"/>
                  </a:lnTo>
                  <a:lnTo>
                    <a:pt x="523" y="170"/>
                  </a:lnTo>
                  <a:lnTo>
                    <a:pt x="524" y="179"/>
                  </a:lnTo>
                  <a:lnTo>
                    <a:pt x="524" y="191"/>
                  </a:lnTo>
                  <a:lnTo>
                    <a:pt x="524" y="191"/>
                  </a:lnTo>
                  <a:lnTo>
                    <a:pt x="496" y="192"/>
                  </a:lnTo>
                  <a:lnTo>
                    <a:pt x="484" y="193"/>
                  </a:lnTo>
                  <a:lnTo>
                    <a:pt x="472" y="196"/>
                  </a:lnTo>
                  <a:lnTo>
                    <a:pt x="461" y="199"/>
                  </a:lnTo>
                  <a:lnTo>
                    <a:pt x="450" y="203"/>
                  </a:lnTo>
                  <a:lnTo>
                    <a:pt x="441" y="207"/>
                  </a:lnTo>
                  <a:lnTo>
                    <a:pt x="431" y="211"/>
                  </a:lnTo>
                  <a:lnTo>
                    <a:pt x="424" y="217"/>
                  </a:lnTo>
                  <a:lnTo>
                    <a:pt x="416" y="223"/>
                  </a:lnTo>
                  <a:lnTo>
                    <a:pt x="410" y="229"/>
                  </a:lnTo>
                  <a:lnTo>
                    <a:pt x="406" y="237"/>
                  </a:lnTo>
                  <a:lnTo>
                    <a:pt x="401" y="245"/>
                  </a:lnTo>
                  <a:lnTo>
                    <a:pt x="398" y="254"/>
                  </a:lnTo>
                  <a:lnTo>
                    <a:pt x="396" y="262"/>
                  </a:lnTo>
                  <a:lnTo>
                    <a:pt x="396" y="272"/>
                  </a:lnTo>
                  <a:lnTo>
                    <a:pt x="396" y="272"/>
                  </a:lnTo>
                  <a:lnTo>
                    <a:pt x="397" y="285"/>
                  </a:lnTo>
                  <a:lnTo>
                    <a:pt x="400" y="296"/>
                  </a:lnTo>
                  <a:lnTo>
                    <a:pt x="406" y="307"/>
                  </a:lnTo>
                  <a:lnTo>
                    <a:pt x="413" y="315"/>
                  </a:lnTo>
                  <a:lnTo>
                    <a:pt x="421" y="321"/>
                  </a:lnTo>
                  <a:lnTo>
                    <a:pt x="432" y="326"/>
                  </a:lnTo>
                  <a:lnTo>
                    <a:pt x="444" y="330"/>
                  </a:lnTo>
                  <a:lnTo>
                    <a:pt x="459" y="331"/>
                  </a:lnTo>
                  <a:lnTo>
                    <a:pt x="459" y="331"/>
                  </a:lnTo>
                  <a:lnTo>
                    <a:pt x="471" y="330"/>
                  </a:lnTo>
                  <a:lnTo>
                    <a:pt x="483" y="327"/>
                  </a:lnTo>
                  <a:lnTo>
                    <a:pt x="494" y="324"/>
                  </a:lnTo>
                  <a:lnTo>
                    <a:pt x="503" y="319"/>
                  </a:lnTo>
                  <a:lnTo>
                    <a:pt x="512" y="313"/>
                  </a:lnTo>
                  <a:lnTo>
                    <a:pt x="519" y="305"/>
                  </a:lnTo>
                  <a:lnTo>
                    <a:pt x="525" y="297"/>
                  </a:lnTo>
                  <a:lnTo>
                    <a:pt x="530" y="289"/>
                  </a:lnTo>
                  <a:lnTo>
                    <a:pt x="530" y="289"/>
                  </a:lnTo>
                  <a:lnTo>
                    <a:pt x="530" y="289"/>
                  </a:lnTo>
                  <a:lnTo>
                    <a:pt x="529" y="307"/>
                  </a:lnTo>
                  <a:lnTo>
                    <a:pt x="529" y="326"/>
                  </a:lnTo>
                  <a:lnTo>
                    <a:pt x="582" y="326"/>
                  </a:lnTo>
                  <a:lnTo>
                    <a:pt x="582" y="326"/>
                  </a:lnTo>
                  <a:close/>
                  <a:moveTo>
                    <a:pt x="524" y="233"/>
                  </a:moveTo>
                  <a:lnTo>
                    <a:pt x="524" y="233"/>
                  </a:lnTo>
                  <a:lnTo>
                    <a:pt x="523" y="243"/>
                  </a:lnTo>
                  <a:lnTo>
                    <a:pt x="520" y="252"/>
                  </a:lnTo>
                  <a:lnTo>
                    <a:pt x="517" y="262"/>
                  </a:lnTo>
                  <a:lnTo>
                    <a:pt x="511" y="270"/>
                  </a:lnTo>
                  <a:lnTo>
                    <a:pt x="503" y="277"/>
                  </a:lnTo>
                  <a:lnTo>
                    <a:pt x="496" y="283"/>
                  </a:lnTo>
                  <a:lnTo>
                    <a:pt x="486" y="285"/>
                  </a:lnTo>
                  <a:lnTo>
                    <a:pt x="477" y="286"/>
                  </a:lnTo>
                  <a:lnTo>
                    <a:pt x="477" y="286"/>
                  </a:lnTo>
                  <a:lnTo>
                    <a:pt x="471" y="286"/>
                  </a:lnTo>
                  <a:lnTo>
                    <a:pt x="466" y="285"/>
                  </a:lnTo>
                  <a:lnTo>
                    <a:pt x="461" y="283"/>
                  </a:lnTo>
                  <a:lnTo>
                    <a:pt x="457" y="280"/>
                  </a:lnTo>
                  <a:lnTo>
                    <a:pt x="454" y="277"/>
                  </a:lnTo>
                  <a:lnTo>
                    <a:pt x="451" y="273"/>
                  </a:lnTo>
                  <a:lnTo>
                    <a:pt x="450" y="268"/>
                  </a:lnTo>
                  <a:lnTo>
                    <a:pt x="450" y="263"/>
                  </a:lnTo>
                  <a:lnTo>
                    <a:pt x="450" y="263"/>
                  </a:lnTo>
                  <a:lnTo>
                    <a:pt x="450" y="256"/>
                  </a:lnTo>
                  <a:lnTo>
                    <a:pt x="453" y="250"/>
                  </a:lnTo>
                  <a:lnTo>
                    <a:pt x="457" y="244"/>
                  </a:lnTo>
                  <a:lnTo>
                    <a:pt x="465" y="239"/>
                  </a:lnTo>
                  <a:lnTo>
                    <a:pt x="474" y="234"/>
                  </a:lnTo>
                  <a:lnTo>
                    <a:pt x="486" y="231"/>
                  </a:lnTo>
                  <a:lnTo>
                    <a:pt x="503" y="228"/>
                  </a:lnTo>
                  <a:lnTo>
                    <a:pt x="524" y="228"/>
                  </a:lnTo>
                  <a:lnTo>
                    <a:pt x="524" y="233"/>
                  </a:lnTo>
                  <a:lnTo>
                    <a:pt x="524" y="233"/>
                  </a:lnTo>
                  <a:close/>
                  <a:moveTo>
                    <a:pt x="807" y="326"/>
                  </a:moveTo>
                  <a:lnTo>
                    <a:pt x="807" y="326"/>
                  </a:lnTo>
                  <a:lnTo>
                    <a:pt x="806" y="269"/>
                  </a:lnTo>
                  <a:lnTo>
                    <a:pt x="806" y="176"/>
                  </a:lnTo>
                  <a:lnTo>
                    <a:pt x="806" y="176"/>
                  </a:lnTo>
                  <a:lnTo>
                    <a:pt x="805" y="159"/>
                  </a:lnTo>
                  <a:lnTo>
                    <a:pt x="801" y="144"/>
                  </a:lnTo>
                  <a:lnTo>
                    <a:pt x="799" y="138"/>
                  </a:lnTo>
                  <a:lnTo>
                    <a:pt x="795" y="131"/>
                  </a:lnTo>
                  <a:lnTo>
                    <a:pt x="791" y="126"/>
                  </a:lnTo>
                  <a:lnTo>
                    <a:pt x="787" y="120"/>
                  </a:lnTo>
                  <a:lnTo>
                    <a:pt x="781" y="115"/>
                  </a:lnTo>
                  <a:lnTo>
                    <a:pt x="775" y="111"/>
                  </a:lnTo>
                  <a:lnTo>
                    <a:pt x="767" y="108"/>
                  </a:lnTo>
                  <a:lnTo>
                    <a:pt x="759" y="105"/>
                  </a:lnTo>
                  <a:lnTo>
                    <a:pt x="749" y="103"/>
                  </a:lnTo>
                  <a:lnTo>
                    <a:pt x="738" y="100"/>
                  </a:lnTo>
                  <a:lnTo>
                    <a:pt x="726" y="99"/>
                  </a:lnTo>
                  <a:lnTo>
                    <a:pt x="714" y="99"/>
                  </a:lnTo>
                  <a:lnTo>
                    <a:pt x="714" y="99"/>
                  </a:lnTo>
                  <a:lnTo>
                    <a:pt x="693" y="100"/>
                  </a:lnTo>
                  <a:lnTo>
                    <a:pt x="672" y="103"/>
                  </a:lnTo>
                  <a:lnTo>
                    <a:pt x="653" y="108"/>
                  </a:lnTo>
                  <a:lnTo>
                    <a:pt x="635" y="114"/>
                  </a:lnTo>
                  <a:lnTo>
                    <a:pt x="640" y="161"/>
                  </a:lnTo>
                  <a:lnTo>
                    <a:pt x="640" y="161"/>
                  </a:lnTo>
                  <a:lnTo>
                    <a:pt x="655" y="153"/>
                  </a:lnTo>
                  <a:lnTo>
                    <a:pt x="672" y="149"/>
                  </a:lnTo>
                  <a:lnTo>
                    <a:pt x="689" y="145"/>
                  </a:lnTo>
                  <a:lnTo>
                    <a:pt x="705" y="144"/>
                  </a:lnTo>
                  <a:lnTo>
                    <a:pt x="705" y="144"/>
                  </a:lnTo>
                  <a:lnTo>
                    <a:pt x="717" y="144"/>
                  </a:lnTo>
                  <a:lnTo>
                    <a:pt x="725" y="146"/>
                  </a:lnTo>
                  <a:lnTo>
                    <a:pt x="732" y="149"/>
                  </a:lnTo>
                  <a:lnTo>
                    <a:pt x="738" y="152"/>
                  </a:lnTo>
                  <a:lnTo>
                    <a:pt x="743" y="157"/>
                  </a:lnTo>
                  <a:lnTo>
                    <a:pt x="746" y="163"/>
                  </a:lnTo>
                  <a:lnTo>
                    <a:pt x="748" y="170"/>
                  </a:lnTo>
                  <a:lnTo>
                    <a:pt x="748" y="179"/>
                  </a:lnTo>
                  <a:lnTo>
                    <a:pt x="748" y="191"/>
                  </a:lnTo>
                  <a:lnTo>
                    <a:pt x="748" y="191"/>
                  </a:lnTo>
                  <a:lnTo>
                    <a:pt x="722" y="192"/>
                  </a:lnTo>
                  <a:lnTo>
                    <a:pt x="708" y="193"/>
                  </a:lnTo>
                  <a:lnTo>
                    <a:pt x="696" y="196"/>
                  </a:lnTo>
                  <a:lnTo>
                    <a:pt x="685" y="199"/>
                  </a:lnTo>
                  <a:lnTo>
                    <a:pt x="674" y="203"/>
                  </a:lnTo>
                  <a:lnTo>
                    <a:pt x="665" y="207"/>
                  </a:lnTo>
                  <a:lnTo>
                    <a:pt x="656" y="211"/>
                  </a:lnTo>
                  <a:lnTo>
                    <a:pt x="648" y="217"/>
                  </a:lnTo>
                  <a:lnTo>
                    <a:pt x="641" y="223"/>
                  </a:lnTo>
                  <a:lnTo>
                    <a:pt x="635" y="229"/>
                  </a:lnTo>
                  <a:lnTo>
                    <a:pt x="630" y="237"/>
                  </a:lnTo>
                  <a:lnTo>
                    <a:pt x="626" y="245"/>
                  </a:lnTo>
                  <a:lnTo>
                    <a:pt x="623" y="254"/>
                  </a:lnTo>
                  <a:lnTo>
                    <a:pt x="621" y="262"/>
                  </a:lnTo>
                  <a:lnTo>
                    <a:pt x="620" y="272"/>
                  </a:lnTo>
                  <a:lnTo>
                    <a:pt x="620" y="272"/>
                  </a:lnTo>
                  <a:lnTo>
                    <a:pt x="621" y="285"/>
                  </a:lnTo>
                  <a:lnTo>
                    <a:pt x="625" y="296"/>
                  </a:lnTo>
                  <a:lnTo>
                    <a:pt x="630" y="307"/>
                  </a:lnTo>
                  <a:lnTo>
                    <a:pt x="637" y="315"/>
                  </a:lnTo>
                  <a:lnTo>
                    <a:pt x="646" y="321"/>
                  </a:lnTo>
                  <a:lnTo>
                    <a:pt x="656" y="326"/>
                  </a:lnTo>
                  <a:lnTo>
                    <a:pt x="670" y="330"/>
                  </a:lnTo>
                  <a:lnTo>
                    <a:pt x="684" y="331"/>
                  </a:lnTo>
                  <a:lnTo>
                    <a:pt x="684" y="331"/>
                  </a:lnTo>
                  <a:lnTo>
                    <a:pt x="696" y="330"/>
                  </a:lnTo>
                  <a:lnTo>
                    <a:pt x="707" y="327"/>
                  </a:lnTo>
                  <a:lnTo>
                    <a:pt x="718" y="324"/>
                  </a:lnTo>
                  <a:lnTo>
                    <a:pt x="728" y="319"/>
                  </a:lnTo>
                  <a:lnTo>
                    <a:pt x="736" y="313"/>
                  </a:lnTo>
                  <a:lnTo>
                    <a:pt x="743" y="305"/>
                  </a:lnTo>
                  <a:lnTo>
                    <a:pt x="749" y="297"/>
                  </a:lnTo>
                  <a:lnTo>
                    <a:pt x="754" y="289"/>
                  </a:lnTo>
                  <a:lnTo>
                    <a:pt x="755" y="289"/>
                  </a:lnTo>
                  <a:lnTo>
                    <a:pt x="755" y="289"/>
                  </a:lnTo>
                  <a:lnTo>
                    <a:pt x="753" y="307"/>
                  </a:lnTo>
                  <a:lnTo>
                    <a:pt x="753" y="326"/>
                  </a:lnTo>
                  <a:lnTo>
                    <a:pt x="807" y="326"/>
                  </a:lnTo>
                  <a:lnTo>
                    <a:pt x="807" y="326"/>
                  </a:lnTo>
                  <a:close/>
                  <a:moveTo>
                    <a:pt x="748" y="233"/>
                  </a:moveTo>
                  <a:lnTo>
                    <a:pt x="748" y="233"/>
                  </a:lnTo>
                  <a:lnTo>
                    <a:pt x="748" y="243"/>
                  </a:lnTo>
                  <a:lnTo>
                    <a:pt x="744" y="252"/>
                  </a:lnTo>
                  <a:lnTo>
                    <a:pt x="741" y="262"/>
                  </a:lnTo>
                  <a:lnTo>
                    <a:pt x="735" y="270"/>
                  </a:lnTo>
                  <a:lnTo>
                    <a:pt x="729" y="277"/>
                  </a:lnTo>
                  <a:lnTo>
                    <a:pt x="720" y="283"/>
                  </a:lnTo>
                  <a:lnTo>
                    <a:pt x="711" y="285"/>
                  </a:lnTo>
                  <a:lnTo>
                    <a:pt x="701" y="286"/>
                  </a:lnTo>
                  <a:lnTo>
                    <a:pt x="701" y="286"/>
                  </a:lnTo>
                  <a:lnTo>
                    <a:pt x="695" y="286"/>
                  </a:lnTo>
                  <a:lnTo>
                    <a:pt x="690" y="285"/>
                  </a:lnTo>
                  <a:lnTo>
                    <a:pt x="685" y="283"/>
                  </a:lnTo>
                  <a:lnTo>
                    <a:pt x="682" y="280"/>
                  </a:lnTo>
                  <a:lnTo>
                    <a:pt x="679" y="277"/>
                  </a:lnTo>
                  <a:lnTo>
                    <a:pt x="677" y="273"/>
                  </a:lnTo>
                  <a:lnTo>
                    <a:pt x="676" y="268"/>
                  </a:lnTo>
                  <a:lnTo>
                    <a:pt x="674" y="263"/>
                  </a:lnTo>
                  <a:lnTo>
                    <a:pt x="674" y="263"/>
                  </a:lnTo>
                  <a:lnTo>
                    <a:pt x="676" y="256"/>
                  </a:lnTo>
                  <a:lnTo>
                    <a:pt x="678" y="250"/>
                  </a:lnTo>
                  <a:lnTo>
                    <a:pt x="682" y="244"/>
                  </a:lnTo>
                  <a:lnTo>
                    <a:pt x="689" y="239"/>
                  </a:lnTo>
                  <a:lnTo>
                    <a:pt x="699" y="234"/>
                  </a:lnTo>
                  <a:lnTo>
                    <a:pt x="712" y="231"/>
                  </a:lnTo>
                  <a:lnTo>
                    <a:pt x="728" y="228"/>
                  </a:lnTo>
                  <a:lnTo>
                    <a:pt x="748" y="228"/>
                  </a:lnTo>
                  <a:lnTo>
                    <a:pt x="748" y="233"/>
                  </a:lnTo>
                  <a:lnTo>
                    <a:pt x="748" y="233"/>
                  </a:lnTo>
                  <a:close/>
                  <a:moveTo>
                    <a:pt x="996" y="257"/>
                  </a:moveTo>
                  <a:lnTo>
                    <a:pt x="996" y="257"/>
                  </a:lnTo>
                  <a:lnTo>
                    <a:pt x="995" y="245"/>
                  </a:lnTo>
                  <a:lnTo>
                    <a:pt x="993" y="234"/>
                  </a:lnTo>
                  <a:lnTo>
                    <a:pt x="988" y="225"/>
                  </a:lnTo>
                  <a:lnTo>
                    <a:pt x="982" y="217"/>
                  </a:lnTo>
                  <a:lnTo>
                    <a:pt x="975" y="211"/>
                  </a:lnTo>
                  <a:lnTo>
                    <a:pt x="968" y="207"/>
                  </a:lnTo>
                  <a:lnTo>
                    <a:pt x="959" y="202"/>
                  </a:lnTo>
                  <a:lnTo>
                    <a:pt x="951" y="198"/>
                  </a:lnTo>
                  <a:lnTo>
                    <a:pt x="934" y="191"/>
                  </a:lnTo>
                  <a:lnTo>
                    <a:pt x="919" y="185"/>
                  </a:lnTo>
                  <a:lnTo>
                    <a:pt x="913" y="181"/>
                  </a:lnTo>
                  <a:lnTo>
                    <a:pt x="910" y="176"/>
                  </a:lnTo>
                  <a:lnTo>
                    <a:pt x="906" y="172"/>
                  </a:lnTo>
                  <a:lnTo>
                    <a:pt x="905" y="166"/>
                  </a:lnTo>
                  <a:lnTo>
                    <a:pt x="905" y="166"/>
                  </a:lnTo>
                  <a:lnTo>
                    <a:pt x="906" y="161"/>
                  </a:lnTo>
                  <a:lnTo>
                    <a:pt x="907" y="156"/>
                  </a:lnTo>
                  <a:lnTo>
                    <a:pt x="910" y="152"/>
                  </a:lnTo>
                  <a:lnTo>
                    <a:pt x="913" y="149"/>
                  </a:lnTo>
                  <a:lnTo>
                    <a:pt x="918" y="146"/>
                  </a:lnTo>
                  <a:lnTo>
                    <a:pt x="924" y="144"/>
                  </a:lnTo>
                  <a:lnTo>
                    <a:pt x="930" y="143"/>
                  </a:lnTo>
                  <a:lnTo>
                    <a:pt x="939" y="143"/>
                  </a:lnTo>
                  <a:lnTo>
                    <a:pt x="939" y="143"/>
                  </a:lnTo>
                  <a:lnTo>
                    <a:pt x="948" y="143"/>
                  </a:lnTo>
                  <a:lnTo>
                    <a:pt x="959" y="144"/>
                  </a:lnTo>
                  <a:lnTo>
                    <a:pt x="980" y="149"/>
                  </a:lnTo>
                  <a:lnTo>
                    <a:pt x="981" y="104"/>
                  </a:lnTo>
                  <a:lnTo>
                    <a:pt x="981" y="104"/>
                  </a:lnTo>
                  <a:lnTo>
                    <a:pt x="960" y="100"/>
                  </a:lnTo>
                  <a:lnTo>
                    <a:pt x="941" y="99"/>
                  </a:lnTo>
                  <a:lnTo>
                    <a:pt x="941" y="99"/>
                  </a:lnTo>
                  <a:lnTo>
                    <a:pt x="929" y="99"/>
                  </a:lnTo>
                  <a:lnTo>
                    <a:pt x="918" y="100"/>
                  </a:lnTo>
                  <a:lnTo>
                    <a:pt x="908" y="103"/>
                  </a:lnTo>
                  <a:lnTo>
                    <a:pt x="900" y="105"/>
                  </a:lnTo>
                  <a:lnTo>
                    <a:pt x="892" y="108"/>
                  </a:lnTo>
                  <a:lnTo>
                    <a:pt x="883" y="111"/>
                  </a:lnTo>
                  <a:lnTo>
                    <a:pt x="876" y="116"/>
                  </a:lnTo>
                  <a:lnTo>
                    <a:pt x="870" y="121"/>
                  </a:lnTo>
                  <a:lnTo>
                    <a:pt x="865" y="126"/>
                  </a:lnTo>
                  <a:lnTo>
                    <a:pt x="860" y="131"/>
                  </a:lnTo>
                  <a:lnTo>
                    <a:pt x="855" y="137"/>
                  </a:lnTo>
                  <a:lnTo>
                    <a:pt x="852" y="143"/>
                  </a:lnTo>
                  <a:lnTo>
                    <a:pt x="849" y="150"/>
                  </a:lnTo>
                  <a:lnTo>
                    <a:pt x="848" y="156"/>
                  </a:lnTo>
                  <a:lnTo>
                    <a:pt x="847" y="163"/>
                  </a:lnTo>
                  <a:lnTo>
                    <a:pt x="847" y="170"/>
                  </a:lnTo>
                  <a:lnTo>
                    <a:pt x="847" y="170"/>
                  </a:lnTo>
                  <a:lnTo>
                    <a:pt x="847" y="184"/>
                  </a:lnTo>
                  <a:lnTo>
                    <a:pt x="851" y="194"/>
                  </a:lnTo>
                  <a:lnTo>
                    <a:pt x="854" y="203"/>
                  </a:lnTo>
                  <a:lnTo>
                    <a:pt x="860" y="211"/>
                  </a:lnTo>
                  <a:lnTo>
                    <a:pt x="867" y="217"/>
                  </a:lnTo>
                  <a:lnTo>
                    <a:pt x="875" y="222"/>
                  </a:lnTo>
                  <a:lnTo>
                    <a:pt x="883" y="227"/>
                  </a:lnTo>
                  <a:lnTo>
                    <a:pt x="892" y="229"/>
                  </a:lnTo>
                  <a:lnTo>
                    <a:pt x="907" y="235"/>
                  </a:lnTo>
                  <a:lnTo>
                    <a:pt x="922" y="243"/>
                  </a:lnTo>
                  <a:lnTo>
                    <a:pt x="928" y="246"/>
                  </a:lnTo>
                  <a:lnTo>
                    <a:pt x="933" y="250"/>
                  </a:lnTo>
                  <a:lnTo>
                    <a:pt x="935" y="256"/>
                  </a:lnTo>
                  <a:lnTo>
                    <a:pt x="936" y="263"/>
                  </a:lnTo>
                  <a:lnTo>
                    <a:pt x="936" y="263"/>
                  </a:lnTo>
                  <a:lnTo>
                    <a:pt x="935" y="268"/>
                  </a:lnTo>
                  <a:lnTo>
                    <a:pt x="934" y="273"/>
                  </a:lnTo>
                  <a:lnTo>
                    <a:pt x="930" y="277"/>
                  </a:lnTo>
                  <a:lnTo>
                    <a:pt x="927" y="280"/>
                  </a:lnTo>
                  <a:lnTo>
                    <a:pt x="920" y="283"/>
                  </a:lnTo>
                  <a:lnTo>
                    <a:pt x="914" y="285"/>
                  </a:lnTo>
                  <a:lnTo>
                    <a:pt x="907" y="286"/>
                  </a:lnTo>
                  <a:lnTo>
                    <a:pt x="900" y="286"/>
                  </a:lnTo>
                  <a:lnTo>
                    <a:pt x="900" y="286"/>
                  </a:lnTo>
                  <a:lnTo>
                    <a:pt x="887" y="286"/>
                  </a:lnTo>
                  <a:lnTo>
                    <a:pt x="875" y="284"/>
                  </a:lnTo>
                  <a:lnTo>
                    <a:pt x="852" y="280"/>
                  </a:lnTo>
                  <a:lnTo>
                    <a:pt x="851" y="326"/>
                  </a:lnTo>
                  <a:lnTo>
                    <a:pt x="851" y="326"/>
                  </a:lnTo>
                  <a:lnTo>
                    <a:pt x="873" y="330"/>
                  </a:lnTo>
                  <a:lnTo>
                    <a:pt x="898" y="331"/>
                  </a:lnTo>
                  <a:lnTo>
                    <a:pt x="898" y="331"/>
                  </a:lnTo>
                  <a:lnTo>
                    <a:pt x="919" y="330"/>
                  </a:lnTo>
                  <a:lnTo>
                    <a:pt x="929" y="327"/>
                  </a:lnTo>
                  <a:lnTo>
                    <a:pt x="939" y="325"/>
                  </a:lnTo>
                  <a:lnTo>
                    <a:pt x="947" y="322"/>
                  </a:lnTo>
                  <a:lnTo>
                    <a:pt x="955" y="319"/>
                  </a:lnTo>
                  <a:lnTo>
                    <a:pt x="963" y="315"/>
                  </a:lnTo>
                  <a:lnTo>
                    <a:pt x="970" y="310"/>
                  </a:lnTo>
                  <a:lnTo>
                    <a:pt x="976" y="305"/>
                  </a:lnTo>
                  <a:lnTo>
                    <a:pt x="981" y="299"/>
                  </a:lnTo>
                  <a:lnTo>
                    <a:pt x="986" y="293"/>
                  </a:lnTo>
                  <a:lnTo>
                    <a:pt x="989" y="287"/>
                  </a:lnTo>
                  <a:lnTo>
                    <a:pt x="993" y="280"/>
                  </a:lnTo>
                  <a:lnTo>
                    <a:pt x="994" y="273"/>
                  </a:lnTo>
                  <a:lnTo>
                    <a:pt x="995" y="266"/>
                  </a:lnTo>
                  <a:lnTo>
                    <a:pt x="996" y="257"/>
                  </a:lnTo>
                  <a:lnTo>
                    <a:pt x="996" y="257"/>
                  </a:lnTo>
                  <a:close/>
                  <a:moveTo>
                    <a:pt x="1165" y="325"/>
                  </a:moveTo>
                  <a:lnTo>
                    <a:pt x="1165" y="279"/>
                  </a:lnTo>
                  <a:lnTo>
                    <a:pt x="1165" y="279"/>
                  </a:lnTo>
                  <a:lnTo>
                    <a:pt x="1152" y="281"/>
                  </a:lnTo>
                  <a:lnTo>
                    <a:pt x="1138" y="283"/>
                  </a:lnTo>
                  <a:lnTo>
                    <a:pt x="1138" y="283"/>
                  </a:lnTo>
                  <a:lnTo>
                    <a:pt x="1132" y="281"/>
                  </a:lnTo>
                  <a:lnTo>
                    <a:pt x="1125" y="280"/>
                  </a:lnTo>
                  <a:lnTo>
                    <a:pt x="1121" y="278"/>
                  </a:lnTo>
                  <a:lnTo>
                    <a:pt x="1117" y="274"/>
                  </a:lnTo>
                  <a:lnTo>
                    <a:pt x="1115" y="269"/>
                  </a:lnTo>
                  <a:lnTo>
                    <a:pt x="1113" y="263"/>
                  </a:lnTo>
                  <a:lnTo>
                    <a:pt x="1112" y="256"/>
                  </a:lnTo>
                  <a:lnTo>
                    <a:pt x="1112" y="245"/>
                  </a:lnTo>
                  <a:lnTo>
                    <a:pt x="1112" y="149"/>
                  </a:lnTo>
                  <a:lnTo>
                    <a:pt x="1165" y="149"/>
                  </a:lnTo>
                  <a:lnTo>
                    <a:pt x="1165" y="104"/>
                  </a:lnTo>
                  <a:lnTo>
                    <a:pt x="1112" y="104"/>
                  </a:lnTo>
                  <a:lnTo>
                    <a:pt x="1112" y="21"/>
                  </a:lnTo>
                  <a:lnTo>
                    <a:pt x="1054" y="36"/>
                  </a:lnTo>
                  <a:lnTo>
                    <a:pt x="1054" y="104"/>
                  </a:lnTo>
                  <a:lnTo>
                    <a:pt x="1017" y="104"/>
                  </a:lnTo>
                  <a:lnTo>
                    <a:pt x="1017" y="149"/>
                  </a:lnTo>
                  <a:lnTo>
                    <a:pt x="1056" y="149"/>
                  </a:lnTo>
                  <a:lnTo>
                    <a:pt x="1056" y="261"/>
                  </a:lnTo>
                  <a:lnTo>
                    <a:pt x="1056" y="261"/>
                  </a:lnTo>
                  <a:lnTo>
                    <a:pt x="1056" y="279"/>
                  </a:lnTo>
                  <a:lnTo>
                    <a:pt x="1058" y="293"/>
                  </a:lnTo>
                  <a:lnTo>
                    <a:pt x="1063" y="305"/>
                  </a:lnTo>
                  <a:lnTo>
                    <a:pt x="1065" y="310"/>
                  </a:lnTo>
                  <a:lnTo>
                    <a:pt x="1069" y="315"/>
                  </a:lnTo>
                  <a:lnTo>
                    <a:pt x="1072" y="319"/>
                  </a:lnTo>
                  <a:lnTo>
                    <a:pt x="1077" y="322"/>
                  </a:lnTo>
                  <a:lnTo>
                    <a:pt x="1082" y="325"/>
                  </a:lnTo>
                  <a:lnTo>
                    <a:pt x="1088" y="327"/>
                  </a:lnTo>
                  <a:lnTo>
                    <a:pt x="1103" y="330"/>
                  </a:lnTo>
                  <a:lnTo>
                    <a:pt x="1119" y="331"/>
                  </a:lnTo>
                  <a:lnTo>
                    <a:pt x="1119" y="331"/>
                  </a:lnTo>
                  <a:lnTo>
                    <a:pt x="1132" y="330"/>
                  </a:lnTo>
                  <a:lnTo>
                    <a:pt x="1142" y="328"/>
                  </a:lnTo>
                  <a:lnTo>
                    <a:pt x="1165" y="325"/>
                  </a:lnTo>
                  <a:lnTo>
                    <a:pt x="1165" y="325"/>
                  </a:lnTo>
                  <a:close/>
                  <a:moveTo>
                    <a:pt x="1333" y="99"/>
                  </a:moveTo>
                  <a:lnTo>
                    <a:pt x="1333" y="99"/>
                  </a:lnTo>
                  <a:lnTo>
                    <a:pt x="1320" y="99"/>
                  </a:lnTo>
                  <a:lnTo>
                    <a:pt x="1308" y="102"/>
                  </a:lnTo>
                  <a:lnTo>
                    <a:pt x="1297" y="106"/>
                  </a:lnTo>
                  <a:lnTo>
                    <a:pt x="1288" y="112"/>
                  </a:lnTo>
                  <a:lnTo>
                    <a:pt x="1280" y="120"/>
                  </a:lnTo>
                  <a:lnTo>
                    <a:pt x="1273" y="129"/>
                  </a:lnTo>
                  <a:lnTo>
                    <a:pt x="1268" y="139"/>
                  </a:lnTo>
                  <a:lnTo>
                    <a:pt x="1263" y="149"/>
                  </a:lnTo>
                  <a:lnTo>
                    <a:pt x="1262" y="149"/>
                  </a:lnTo>
                  <a:lnTo>
                    <a:pt x="1262" y="149"/>
                  </a:lnTo>
                  <a:lnTo>
                    <a:pt x="1265" y="124"/>
                  </a:lnTo>
                  <a:lnTo>
                    <a:pt x="1265" y="104"/>
                  </a:lnTo>
                  <a:lnTo>
                    <a:pt x="1212" y="104"/>
                  </a:lnTo>
                  <a:lnTo>
                    <a:pt x="1212" y="326"/>
                  </a:lnTo>
                  <a:lnTo>
                    <a:pt x="1269" y="326"/>
                  </a:lnTo>
                  <a:lnTo>
                    <a:pt x="1269" y="235"/>
                  </a:lnTo>
                  <a:lnTo>
                    <a:pt x="1269" y="235"/>
                  </a:lnTo>
                  <a:lnTo>
                    <a:pt x="1270" y="214"/>
                  </a:lnTo>
                  <a:lnTo>
                    <a:pt x="1273" y="196"/>
                  </a:lnTo>
                  <a:lnTo>
                    <a:pt x="1277" y="181"/>
                  </a:lnTo>
                  <a:lnTo>
                    <a:pt x="1281" y="175"/>
                  </a:lnTo>
                  <a:lnTo>
                    <a:pt x="1285" y="169"/>
                  </a:lnTo>
                  <a:lnTo>
                    <a:pt x="1288" y="164"/>
                  </a:lnTo>
                  <a:lnTo>
                    <a:pt x="1293" y="161"/>
                  </a:lnTo>
                  <a:lnTo>
                    <a:pt x="1298" y="158"/>
                  </a:lnTo>
                  <a:lnTo>
                    <a:pt x="1304" y="156"/>
                  </a:lnTo>
                  <a:lnTo>
                    <a:pt x="1310" y="155"/>
                  </a:lnTo>
                  <a:lnTo>
                    <a:pt x="1316" y="155"/>
                  </a:lnTo>
                  <a:lnTo>
                    <a:pt x="1323" y="155"/>
                  </a:lnTo>
                  <a:lnTo>
                    <a:pt x="1330" y="156"/>
                  </a:lnTo>
                  <a:lnTo>
                    <a:pt x="1333" y="99"/>
                  </a:lnTo>
                  <a:lnTo>
                    <a:pt x="1333" y="99"/>
                  </a:lnTo>
                  <a:close/>
                  <a:moveTo>
                    <a:pt x="1434" y="41"/>
                  </a:moveTo>
                  <a:lnTo>
                    <a:pt x="1434" y="41"/>
                  </a:lnTo>
                  <a:lnTo>
                    <a:pt x="1434" y="34"/>
                  </a:lnTo>
                  <a:lnTo>
                    <a:pt x="1432" y="28"/>
                  </a:lnTo>
                  <a:lnTo>
                    <a:pt x="1428" y="22"/>
                  </a:lnTo>
                  <a:lnTo>
                    <a:pt x="1425" y="17"/>
                  </a:lnTo>
                  <a:lnTo>
                    <a:pt x="1419" y="12"/>
                  </a:lnTo>
                  <a:lnTo>
                    <a:pt x="1412" y="9"/>
                  </a:lnTo>
                  <a:lnTo>
                    <a:pt x="1406" y="7"/>
                  </a:lnTo>
                  <a:lnTo>
                    <a:pt x="1399" y="6"/>
                  </a:lnTo>
                  <a:lnTo>
                    <a:pt x="1399" y="6"/>
                  </a:lnTo>
                  <a:lnTo>
                    <a:pt x="1392" y="7"/>
                  </a:lnTo>
                  <a:lnTo>
                    <a:pt x="1385" y="10"/>
                  </a:lnTo>
                  <a:lnTo>
                    <a:pt x="1379" y="12"/>
                  </a:lnTo>
                  <a:lnTo>
                    <a:pt x="1374" y="17"/>
                  </a:lnTo>
                  <a:lnTo>
                    <a:pt x="1369" y="22"/>
                  </a:lnTo>
                  <a:lnTo>
                    <a:pt x="1367" y="28"/>
                  </a:lnTo>
                  <a:lnTo>
                    <a:pt x="1364" y="34"/>
                  </a:lnTo>
                  <a:lnTo>
                    <a:pt x="1363" y="41"/>
                  </a:lnTo>
                  <a:lnTo>
                    <a:pt x="1363" y="41"/>
                  </a:lnTo>
                  <a:lnTo>
                    <a:pt x="1364" y="48"/>
                  </a:lnTo>
                  <a:lnTo>
                    <a:pt x="1367" y="54"/>
                  </a:lnTo>
                  <a:lnTo>
                    <a:pt x="1369" y="61"/>
                  </a:lnTo>
                  <a:lnTo>
                    <a:pt x="1374" y="65"/>
                  </a:lnTo>
                  <a:lnTo>
                    <a:pt x="1379" y="70"/>
                  </a:lnTo>
                  <a:lnTo>
                    <a:pt x="1385" y="73"/>
                  </a:lnTo>
                  <a:lnTo>
                    <a:pt x="1392" y="75"/>
                  </a:lnTo>
                  <a:lnTo>
                    <a:pt x="1399" y="76"/>
                  </a:lnTo>
                  <a:lnTo>
                    <a:pt x="1399" y="76"/>
                  </a:lnTo>
                  <a:lnTo>
                    <a:pt x="1406" y="75"/>
                  </a:lnTo>
                  <a:lnTo>
                    <a:pt x="1412" y="73"/>
                  </a:lnTo>
                  <a:lnTo>
                    <a:pt x="1419" y="70"/>
                  </a:lnTo>
                  <a:lnTo>
                    <a:pt x="1425" y="65"/>
                  </a:lnTo>
                  <a:lnTo>
                    <a:pt x="1428" y="61"/>
                  </a:lnTo>
                  <a:lnTo>
                    <a:pt x="1432" y="54"/>
                  </a:lnTo>
                  <a:lnTo>
                    <a:pt x="1434" y="48"/>
                  </a:lnTo>
                  <a:lnTo>
                    <a:pt x="1434" y="41"/>
                  </a:lnTo>
                  <a:lnTo>
                    <a:pt x="1434" y="41"/>
                  </a:lnTo>
                  <a:close/>
                  <a:moveTo>
                    <a:pt x="1427" y="326"/>
                  </a:moveTo>
                  <a:lnTo>
                    <a:pt x="1427" y="104"/>
                  </a:lnTo>
                  <a:lnTo>
                    <a:pt x="1370" y="104"/>
                  </a:lnTo>
                  <a:lnTo>
                    <a:pt x="1370" y="326"/>
                  </a:lnTo>
                  <a:lnTo>
                    <a:pt x="1427" y="326"/>
                  </a:lnTo>
                  <a:lnTo>
                    <a:pt x="1427" y="326"/>
                  </a:lnTo>
                  <a:close/>
                  <a:moveTo>
                    <a:pt x="1630" y="320"/>
                  </a:moveTo>
                  <a:lnTo>
                    <a:pt x="1625" y="272"/>
                  </a:lnTo>
                  <a:lnTo>
                    <a:pt x="1625" y="272"/>
                  </a:lnTo>
                  <a:lnTo>
                    <a:pt x="1615" y="275"/>
                  </a:lnTo>
                  <a:lnTo>
                    <a:pt x="1604" y="278"/>
                  </a:lnTo>
                  <a:lnTo>
                    <a:pt x="1592" y="280"/>
                  </a:lnTo>
                  <a:lnTo>
                    <a:pt x="1581" y="280"/>
                  </a:lnTo>
                  <a:lnTo>
                    <a:pt x="1581" y="280"/>
                  </a:lnTo>
                  <a:lnTo>
                    <a:pt x="1568" y="279"/>
                  </a:lnTo>
                  <a:lnTo>
                    <a:pt x="1557" y="275"/>
                  </a:lnTo>
                  <a:lnTo>
                    <a:pt x="1548" y="270"/>
                  </a:lnTo>
                  <a:lnTo>
                    <a:pt x="1540" y="263"/>
                  </a:lnTo>
                  <a:lnTo>
                    <a:pt x="1535" y="254"/>
                  </a:lnTo>
                  <a:lnTo>
                    <a:pt x="1532" y="243"/>
                  </a:lnTo>
                  <a:lnTo>
                    <a:pt x="1529" y="231"/>
                  </a:lnTo>
                  <a:lnTo>
                    <a:pt x="1528" y="216"/>
                  </a:lnTo>
                  <a:lnTo>
                    <a:pt x="1528" y="216"/>
                  </a:lnTo>
                  <a:lnTo>
                    <a:pt x="1529" y="202"/>
                  </a:lnTo>
                  <a:lnTo>
                    <a:pt x="1532" y="188"/>
                  </a:lnTo>
                  <a:lnTo>
                    <a:pt x="1537" y="176"/>
                  </a:lnTo>
                  <a:lnTo>
                    <a:pt x="1543" y="167"/>
                  </a:lnTo>
                  <a:lnTo>
                    <a:pt x="1550" y="158"/>
                  </a:lnTo>
                  <a:lnTo>
                    <a:pt x="1560" y="152"/>
                  </a:lnTo>
                  <a:lnTo>
                    <a:pt x="1570" y="150"/>
                  </a:lnTo>
                  <a:lnTo>
                    <a:pt x="1583" y="147"/>
                  </a:lnTo>
                  <a:lnTo>
                    <a:pt x="1583" y="147"/>
                  </a:lnTo>
                  <a:lnTo>
                    <a:pt x="1593" y="149"/>
                  </a:lnTo>
                  <a:lnTo>
                    <a:pt x="1604" y="150"/>
                  </a:lnTo>
                  <a:lnTo>
                    <a:pt x="1614" y="153"/>
                  </a:lnTo>
                  <a:lnTo>
                    <a:pt x="1624" y="156"/>
                  </a:lnTo>
                  <a:lnTo>
                    <a:pt x="1628" y="106"/>
                  </a:lnTo>
                  <a:lnTo>
                    <a:pt x="1628" y="106"/>
                  </a:lnTo>
                  <a:lnTo>
                    <a:pt x="1617" y="104"/>
                  </a:lnTo>
                  <a:lnTo>
                    <a:pt x="1607" y="102"/>
                  </a:lnTo>
                  <a:lnTo>
                    <a:pt x="1595" y="100"/>
                  </a:lnTo>
                  <a:lnTo>
                    <a:pt x="1584" y="100"/>
                  </a:lnTo>
                  <a:lnTo>
                    <a:pt x="1584" y="100"/>
                  </a:lnTo>
                  <a:lnTo>
                    <a:pt x="1569" y="100"/>
                  </a:lnTo>
                  <a:lnTo>
                    <a:pt x="1556" y="103"/>
                  </a:lnTo>
                  <a:lnTo>
                    <a:pt x="1544" y="105"/>
                  </a:lnTo>
                  <a:lnTo>
                    <a:pt x="1532" y="110"/>
                  </a:lnTo>
                  <a:lnTo>
                    <a:pt x="1522" y="115"/>
                  </a:lnTo>
                  <a:lnTo>
                    <a:pt x="1513" y="121"/>
                  </a:lnTo>
                  <a:lnTo>
                    <a:pt x="1504" y="128"/>
                  </a:lnTo>
                  <a:lnTo>
                    <a:pt x="1497" y="135"/>
                  </a:lnTo>
                  <a:lnTo>
                    <a:pt x="1490" y="144"/>
                  </a:lnTo>
                  <a:lnTo>
                    <a:pt x="1485" y="153"/>
                  </a:lnTo>
                  <a:lnTo>
                    <a:pt x="1480" y="163"/>
                  </a:lnTo>
                  <a:lnTo>
                    <a:pt x="1475" y="174"/>
                  </a:lnTo>
                  <a:lnTo>
                    <a:pt x="1473" y="186"/>
                  </a:lnTo>
                  <a:lnTo>
                    <a:pt x="1470" y="197"/>
                  </a:lnTo>
                  <a:lnTo>
                    <a:pt x="1469" y="210"/>
                  </a:lnTo>
                  <a:lnTo>
                    <a:pt x="1469" y="222"/>
                  </a:lnTo>
                  <a:lnTo>
                    <a:pt x="1469" y="222"/>
                  </a:lnTo>
                  <a:lnTo>
                    <a:pt x="1469" y="237"/>
                  </a:lnTo>
                  <a:lnTo>
                    <a:pt x="1470" y="249"/>
                  </a:lnTo>
                  <a:lnTo>
                    <a:pt x="1473" y="261"/>
                  </a:lnTo>
                  <a:lnTo>
                    <a:pt x="1475" y="272"/>
                  </a:lnTo>
                  <a:lnTo>
                    <a:pt x="1480" y="281"/>
                  </a:lnTo>
                  <a:lnTo>
                    <a:pt x="1484" y="290"/>
                  </a:lnTo>
                  <a:lnTo>
                    <a:pt x="1490" y="297"/>
                  </a:lnTo>
                  <a:lnTo>
                    <a:pt x="1496" y="304"/>
                  </a:lnTo>
                  <a:lnTo>
                    <a:pt x="1503" y="310"/>
                  </a:lnTo>
                  <a:lnTo>
                    <a:pt x="1510" y="316"/>
                  </a:lnTo>
                  <a:lnTo>
                    <a:pt x="1519" y="320"/>
                  </a:lnTo>
                  <a:lnTo>
                    <a:pt x="1527" y="324"/>
                  </a:lnTo>
                  <a:lnTo>
                    <a:pt x="1537" y="326"/>
                  </a:lnTo>
                  <a:lnTo>
                    <a:pt x="1546" y="328"/>
                  </a:lnTo>
                  <a:lnTo>
                    <a:pt x="1557" y="330"/>
                  </a:lnTo>
                  <a:lnTo>
                    <a:pt x="1569" y="330"/>
                  </a:lnTo>
                  <a:lnTo>
                    <a:pt x="1569" y="330"/>
                  </a:lnTo>
                  <a:lnTo>
                    <a:pt x="1586" y="330"/>
                  </a:lnTo>
                  <a:lnTo>
                    <a:pt x="1602" y="327"/>
                  </a:lnTo>
                  <a:lnTo>
                    <a:pt x="1616" y="324"/>
                  </a:lnTo>
                  <a:lnTo>
                    <a:pt x="1630" y="320"/>
                  </a:lnTo>
                  <a:lnTo>
                    <a:pt x="1630" y="320"/>
                  </a:lnTo>
                  <a:close/>
                  <a:moveTo>
                    <a:pt x="1866" y="326"/>
                  </a:moveTo>
                  <a:lnTo>
                    <a:pt x="1866" y="170"/>
                  </a:lnTo>
                  <a:lnTo>
                    <a:pt x="1866" y="170"/>
                  </a:lnTo>
                  <a:lnTo>
                    <a:pt x="1866" y="156"/>
                  </a:lnTo>
                  <a:lnTo>
                    <a:pt x="1863" y="143"/>
                  </a:lnTo>
                  <a:lnTo>
                    <a:pt x="1859" y="131"/>
                  </a:lnTo>
                  <a:lnTo>
                    <a:pt x="1853" y="121"/>
                  </a:lnTo>
                  <a:lnTo>
                    <a:pt x="1848" y="116"/>
                  </a:lnTo>
                  <a:lnTo>
                    <a:pt x="1843" y="111"/>
                  </a:lnTo>
                  <a:lnTo>
                    <a:pt x="1838" y="108"/>
                  </a:lnTo>
                  <a:lnTo>
                    <a:pt x="1832" y="105"/>
                  </a:lnTo>
                  <a:lnTo>
                    <a:pt x="1825" y="103"/>
                  </a:lnTo>
                  <a:lnTo>
                    <a:pt x="1818" y="100"/>
                  </a:lnTo>
                  <a:lnTo>
                    <a:pt x="1809" y="99"/>
                  </a:lnTo>
                  <a:lnTo>
                    <a:pt x="1801" y="99"/>
                  </a:lnTo>
                  <a:lnTo>
                    <a:pt x="1801" y="99"/>
                  </a:lnTo>
                  <a:lnTo>
                    <a:pt x="1788" y="100"/>
                  </a:lnTo>
                  <a:lnTo>
                    <a:pt x="1777" y="103"/>
                  </a:lnTo>
                  <a:lnTo>
                    <a:pt x="1766" y="106"/>
                  </a:lnTo>
                  <a:lnTo>
                    <a:pt x="1756" y="111"/>
                  </a:lnTo>
                  <a:lnTo>
                    <a:pt x="1748" y="117"/>
                  </a:lnTo>
                  <a:lnTo>
                    <a:pt x="1739" y="123"/>
                  </a:lnTo>
                  <a:lnTo>
                    <a:pt x="1733" y="132"/>
                  </a:lnTo>
                  <a:lnTo>
                    <a:pt x="1728" y="141"/>
                  </a:lnTo>
                  <a:lnTo>
                    <a:pt x="1727" y="140"/>
                  </a:lnTo>
                  <a:lnTo>
                    <a:pt x="1727" y="140"/>
                  </a:lnTo>
                  <a:lnTo>
                    <a:pt x="1728" y="129"/>
                  </a:lnTo>
                  <a:lnTo>
                    <a:pt x="1730" y="118"/>
                  </a:lnTo>
                  <a:lnTo>
                    <a:pt x="1731" y="96"/>
                  </a:lnTo>
                  <a:lnTo>
                    <a:pt x="1731" y="0"/>
                  </a:lnTo>
                  <a:lnTo>
                    <a:pt x="1674" y="0"/>
                  </a:lnTo>
                  <a:lnTo>
                    <a:pt x="1674" y="326"/>
                  </a:lnTo>
                  <a:lnTo>
                    <a:pt x="1731" y="326"/>
                  </a:lnTo>
                  <a:lnTo>
                    <a:pt x="1731" y="219"/>
                  </a:lnTo>
                  <a:lnTo>
                    <a:pt x="1731" y="219"/>
                  </a:lnTo>
                  <a:lnTo>
                    <a:pt x="1732" y="204"/>
                  </a:lnTo>
                  <a:lnTo>
                    <a:pt x="1734" y="191"/>
                  </a:lnTo>
                  <a:lnTo>
                    <a:pt x="1739" y="179"/>
                  </a:lnTo>
                  <a:lnTo>
                    <a:pt x="1747" y="168"/>
                  </a:lnTo>
                  <a:lnTo>
                    <a:pt x="1754" y="159"/>
                  </a:lnTo>
                  <a:lnTo>
                    <a:pt x="1762" y="153"/>
                  </a:lnTo>
                  <a:lnTo>
                    <a:pt x="1772" y="149"/>
                  </a:lnTo>
                  <a:lnTo>
                    <a:pt x="1778" y="147"/>
                  </a:lnTo>
                  <a:lnTo>
                    <a:pt x="1783" y="147"/>
                  </a:lnTo>
                  <a:lnTo>
                    <a:pt x="1783" y="147"/>
                  </a:lnTo>
                  <a:lnTo>
                    <a:pt x="1790" y="147"/>
                  </a:lnTo>
                  <a:lnTo>
                    <a:pt x="1796" y="150"/>
                  </a:lnTo>
                  <a:lnTo>
                    <a:pt x="1801" y="152"/>
                  </a:lnTo>
                  <a:lnTo>
                    <a:pt x="1804" y="157"/>
                  </a:lnTo>
                  <a:lnTo>
                    <a:pt x="1807" y="162"/>
                  </a:lnTo>
                  <a:lnTo>
                    <a:pt x="1808" y="169"/>
                  </a:lnTo>
                  <a:lnTo>
                    <a:pt x="1809" y="176"/>
                  </a:lnTo>
                  <a:lnTo>
                    <a:pt x="1810" y="184"/>
                  </a:lnTo>
                  <a:lnTo>
                    <a:pt x="1810" y="326"/>
                  </a:lnTo>
                  <a:lnTo>
                    <a:pt x="1866" y="326"/>
                  </a:lnTo>
                  <a:lnTo>
                    <a:pt x="1866" y="326"/>
                  </a:lnTo>
                  <a:close/>
                  <a:moveTo>
                    <a:pt x="2044" y="325"/>
                  </a:moveTo>
                  <a:lnTo>
                    <a:pt x="2044" y="279"/>
                  </a:lnTo>
                  <a:lnTo>
                    <a:pt x="2044" y="279"/>
                  </a:lnTo>
                  <a:lnTo>
                    <a:pt x="2031" y="281"/>
                  </a:lnTo>
                  <a:lnTo>
                    <a:pt x="2017" y="283"/>
                  </a:lnTo>
                  <a:lnTo>
                    <a:pt x="2017" y="283"/>
                  </a:lnTo>
                  <a:lnTo>
                    <a:pt x="2011" y="281"/>
                  </a:lnTo>
                  <a:lnTo>
                    <a:pt x="2005" y="280"/>
                  </a:lnTo>
                  <a:lnTo>
                    <a:pt x="2000" y="278"/>
                  </a:lnTo>
                  <a:lnTo>
                    <a:pt x="1996" y="274"/>
                  </a:lnTo>
                  <a:lnTo>
                    <a:pt x="1994" y="269"/>
                  </a:lnTo>
                  <a:lnTo>
                    <a:pt x="1992" y="263"/>
                  </a:lnTo>
                  <a:lnTo>
                    <a:pt x="1991" y="256"/>
                  </a:lnTo>
                  <a:lnTo>
                    <a:pt x="1991" y="245"/>
                  </a:lnTo>
                  <a:lnTo>
                    <a:pt x="1991" y="149"/>
                  </a:lnTo>
                  <a:lnTo>
                    <a:pt x="2044" y="149"/>
                  </a:lnTo>
                  <a:lnTo>
                    <a:pt x="2044" y="104"/>
                  </a:lnTo>
                  <a:lnTo>
                    <a:pt x="1991" y="104"/>
                  </a:lnTo>
                  <a:lnTo>
                    <a:pt x="1991" y="21"/>
                  </a:lnTo>
                  <a:lnTo>
                    <a:pt x="1933" y="36"/>
                  </a:lnTo>
                  <a:lnTo>
                    <a:pt x="1933" y="104"/>
                  </a:lnTo>
                  <a:lnTo>
                    <a:pt x="1896" y="104"/>
                  </a:lnTo>
                  <a:lnTo>
                    <a:pt x="1896" y="149"/>
                  </a:lnTo>
                  <a:lnTo>
                    <a:pt x="1935" y="149"/>
                  </a:lnTo>
                  <a:lnTo>
                    <a:pt x="1935" y="261"/>
                  </a:lnTo>
                  <a:lnTo>
                    <a:pt x="1935" y="261"/>
                  </a:lnTo>
                  <a:lnTo>
                    <a:pt x="1935" y="279"/>
                  </a:lnTo>
                  <a:lnTo>
                    <a:pt x="1937" y="293"/>
                  </a:lnTo>
                  <a:lnTo>
                    <a:pt x="1942" y="305"/>
                  </a:lnTo>
                  <a:lnTo>
                    <a:pt x="1944" y="310"/>
                  </a:lnTo>
                  <a:lnTo>
                    <a:pt x="1948" y="315"/>
                  </a:lnTo>
                  <a:lnTo>
                    <a:pt x="1951" y="319"/>
                  </a:lnTo>
                  <a:lnTo>
                    <a:pt x="1956" y="322"/>
                  </a:lnTo>
                  <a:lnTo>
                    <a:pt x="1962" y="325"/>
                  </a:lnTo>
                  <a:lnTo>
                    <a:pt x="1967" y="327"/>
                  </a:lnTo>
                  <a:lnTo>
                    <a:pt x="1982" y="330"/>
                  </a:lnTo>
                  <a:lnTo>
                    <a:pt x="1999" y="331"/>
                  </a:lnTo>
                  <a:lnTo>
                    <a:pt x="1999" y="331"/>
                  </a:lnTo>
                  <a:lnTo>
                    <a:pt x="2011" y="330"/>
                  </a:lnTo>
                  <a:lnTo>
                    <a:pt x="2023" y="328"/>
                  </a:lnTo>
                  <a:lnTo>
                    <a:pt x="2044" y="325"/>
                  </a:lnTo>
                  <a:lnTo>
                    <a:pt x="2044" y="325"/>
                  </a:lnTo>
                  <a:close/>
                  <a:moveTo>
                    <a:pt x="2412" y="209"/>
                  </a:moveTo>
                  <a:lnTo>
                    <a:pt x="2412" y="24"/>
                  </a:lnTo>
                  <a:lnTo>
                    <a:pt x="2354" y="24"/>
                  </a:lnTo>
                  <a:lnTo>
                    <a:pt x="2354" y="213"/>
                  </a:lnTo>
                  <a:lnTo>
                    <a:pt x="2354" y="213"/>
                  </a:lnTo>
                  <a:lnTo>
                    <a:pt x="2353" y="231"/>
                  </a:lnTo>
                  <a:lnTo>
                    <a:pt x="2351" y="245"/>
                  </a:lnTo>
                  <a:lnTo>
                    <a:pt x="2346" y="257"/>
                  </a:lnTo>
                  <a:lnTo>
                    <a:pt x="2343" y="262"/>
                  </a:lnTo>
                  <a:lnTo>
                    <a:pt x="2340" y="267"/>
                  </a:lnTo>
                  <a:lnTo>
                    <a:pt x="2335" y="270"/>
                  </a:lnTo>
                  <a:lnTo>
                    <a:pt x="2330" y="274"/>
                  </a:lnTo>
                  <a:lnTo>
                    <a:pt x="2325" y="277"/>
                  </a:lnTo>
                  <a:lnTo>
                    <a:pt x="2319" y="279"/>
                  </a:lnTo>
                  <a:lnTo>
                    <a:pt x="2306" y="281"/>
                  </a:lnTo>
                  <a:lnTo>
                    <a:pt x="2290" y="283"/>
                  </a:lnTo>
                  <a:lnTo>
                    <a:pt x="2290" y="283"/>
                  </a:lnTo>
                  <a:lnTo>
                    <a:pt x="2273" y="281"/>
                  </a:lnTo>
                  <a:lnTo>
                    <a:pt x="2266" y="280"/>
                  </a:lnTo>
                  <a:lnTo>
                    <a:pt x="2260" y="278"/>
                  </a:lnTo>
                  <a:lnTo>
                    <a:pt x="2254" y="275"/>
                  </a:lnTo>
                  <a:lnTo>
                    <a:pt x="2249" y="272"/>
                  </a:lnTo>
                  <a:lnTo>
                    <a:pt x="2245" y="268"/>
                  </a:lnTo>
                  <a:lnTo>
                    <a:pt x="2241" y="264"/>
                  </a:lnTo>
                  <a:lnTo>
                    <a:pt x="2235" y="255"/>
                  </a:lnTo>
                  <a:lnTo>
                    <a:pt x="2231" y="244"/>
                  </a:lnTo>
                  <a:lnTo>
                    <a:pt x="2229" y="232"/>
                  </a:lnTo>
                  <a:lnTo>
                    <a:pt x="2229" y="219"/>
                  </a:lnTo>
                  <a:lnTo>
                    <a:pt x="2229" y="24"/>
                  </a:lnTo>
                  <a:lnTo>
                    <a:pt x="2171" y="24"/>
                  </a:lnTo>
                  <a:lnTo>
                    <a:pt x="2171" y="221"/>
                  </a:lnTo>
                  <a:lnTo>
                    <a:pt x="2171" y="221"/>
                  </a:lnTo>
                  <a:lnTo>
                    <a:pt x="2172" y="243"/>
                  </a:lnTo>
                  <a:lnTo>
                    <a:pt x="2173" y="254"/>
                  </a:lnTo>
                  <a:lnTo>
                    <a:pt x="2176" y="263"/>
                  </a:lnTo>
                  <a:lnTo>
                    <a:pt x="2178" y="273"/>
                  </a:lnTo>
                  <a:lnTo>
                    <a:pt x="2182" y="281"/>
                  </a:lnTo>
                  <a:lnTo>
                    <a:pt x="2187" y="290"/>
                  </a:lnTo>
                  <a:lnTo>
                    <a:pt x="2193" y="298"/>
                  </a:lnTo>
                  <a:lnTo>
                    <a:pt x="2200" y="305"/>
                  </a:lnTo>
                  <a:lnTo>
                    <a:pt x="2208" y="312"/>
                  </a:lnTo>
                  <a:lnTo>
                    <a:pt x="2218" y="318"/>
                  </a:lnTo>
                  <a:lnTo>
                    <a:pt x="2229" y="322"/>
                  </a:lnTo>
                  <a:lnTo>
                    <a:pt x="2241" y="326"/>
                  </a:lnTo>
                  <a:lnTo>
                    <a:pt x="2254" y="328"/>
                  </a:lnTo>
                  <a:lnTo>
                    <a:pt x="2270" y="331"/>
                  </a:lnTo>
                  <a:lnTo>
                    <a:pt x="2287" y="331"/>
                  </a:lnTo>
                  <a:lnTo>
                    <a:pt x="2287" y="331"/>
                  </a:lnTo>
                  <a:lnTo>
                    <a:pt x="2301" y="331"/>
                  </a:lnTo>
                  <a:lnTo>
                    <a:pt x="2314" y="330"/>
                  </a:lnTo>
                  <a:lnTo>
                    <a:pt x="2328" y="327"/>
                  </a:lnTo>
                  <a:lnTo>
                    <a:pt x="2340" y="324"/>
                  </a:lnTo>
                  <a:lnTo>
                    <a:pt x="2351" y="319"/>
                  </a:lnTo>
                  <a:lnTo>
                    <a:pt x="2361" y="314"/>
                  </a:lnTo>
                  <a:lnTo>
                    <a:pt x="2371" y="308"/>
                  </a:lnTo>
                  <a:lnTo>
                    <a:pt x="2380" y="301"/>
                  </a:lnTo>
                  <a:lnTo>
                    <a:pt x="2387" y="293"/>
                  </a:lnTo>
                  <a:lnTo>
                    <a:pt x="2393" y="284"/>
                  </a:lnTo>
                  <a:lnTo>
                    <a:pt x="2399" y="274"/>
                  </a:lnTo>
                  <a:lnTo>
                    <a:pt x="2404" y="263"/>
                  </a:lnTo>
                  <a:lnTo>
                    <a:pt x="2407" y="251"/>
                  </a:lnTo>
                  <a:lnTo>
                    <a:pt x="2410" y="238"/>
                  </a:lnTo>
                  <a:lnTo>
                    <a:pt x="2411" y="225"/>
                  </a:lnTo>
                  <a:lnTo>
                    <a:pt x="2412" y="209"/>
                  </a:lnTo>
                  <a:lnTo>
                    <a:pt x="2412" y="209"/>
                  </a:lnTo>
                  <a:close/>
                  <a:moveTo>
                    <a:pt x="2804" y="326"/>
                  </a:moveTo>
                  <a:lnTo>
                    <a:pt x="2757" y="24"/>
                  </a:lnTo>
                  <a:lnTo>
                    <a:pt x="2689" y="24"/>
                  </a:lnTo>
                  <a:lnTo>
                    <a:pt x="2638" y="180"/>
                  </a:lnTo>
                  <a:lnTo>
                    <a:pt x="2638" y="180"/>
                  </a:lnTo>
                  <a:lnTo>
                    <a:pt x="2628" y="211"/>
                  </a:lnTo>
                  <a:lnTo>
                    <a:pt x="2621" y="243"/>
                  </a:lnTo>
                  <a:lnTo>
                    <a:pt x="2621" y="243"/>
                  </a:lnTo>
                  <a:lnTo>
                    <a:pt x="2621" y="243"/>
                  </a:lnTo>
                  <a:lnTo>
                    <a:pt x="2614" y="211"/>
                  </a:lnTo>
                  <a:lnTo>
                    <a:pt x="2604" y="180"/>
                  </a:lnTo>
                  <a:lnTo>
                    <a:pt x="2553" y="24"/>
                  </a:lnTo>
                  <a:lnTo>
                    <a:pt x="2486" y="24"/>
                  </a:lnTo>
                  <a:lnTo>
                    <a:pt x="2440" y="326"/>
                  </a:lnTo>
                  <a:lnTo>
                    <a:pt x="2498" y="326"/>
                  </a:lnTo>
                  <a:lnTo>
                    <a:pt x="2515" y="187"/>
                  </a:lnTo>
                  <a:lnTo>
                    <a:pt x="2515" y="187"/>
                  </a:lnTo>
                  <a:lnTo>
                    <a:pt x="2519" y="149"/>
                  </a:lnTo>
                  <a:lnTo>
                    <a:pt x="2523" y="110"/>
                  </a:lnTo>
                  <a:lnTo>
                    <a:pt x="2524" y="110"/>
                  </a:lnTo>
                  <a:lnTo>
                    <a:pt x="2524" y="110"/>
                  </a:lnTo>
                  <a:lnTo>
                    <a:pt x="2528" y="129"/>
                  </a:lnTo>
                  <a:lnTo>
                    <a:pt x="2533" y="149"/>
                  </a:lnTo>
                  <a:lnTo>
                    <a:pt x="2544" y="186"/>
                  </a:lnTo>
                  <a:lnTo>
                    <a:pt x="2589" y="326"/>
                  </a:lnTo>
                  <a:lnTo>
                    <a:pt x="2647" y="326"/>
                  </a:lnTo>
                  <a:lnTo>
                    <a:pt x="2694" y="175"/>
                  </a:lnTo>
                  <a:lnTo>
                    <a:pt x="2694" y="175"/>
                  </a:lnTo>
                  <a:lnTo>
                    <a:pt x="2704" y="141"/>
                  </a:lnTo>
                  <a:lnTo>
                    <a:pt x="2711" y="110"/>
                  </a:lnTo>
                  <a:lnTo>
                    <a:pt x="2712" y="110"/>
                  </a:lnTo>
                  <a:lnTo>
                    <a:pt x="2712" y="110"/>
                  </a:lnTo>
                  <a:lnTo>
                    <a:pt x="2716" y="144"/>
                  </a:lnTo>
                  <a:lnTo>
                    <a:pt x="2722" y="182"/>
                  </a:lnTo>
                  <a:lnTo>
                    <a:pt x="2743" y="326"/>
                  </a:lnTo>
                  <a:lnTo>
                    <a:pt x="2804" y="326"/>
                  </a:lnTo>
                  <a:lnTo>
                    <a:pt x="2804" y="326"/>
                  </a:lnTo>
                  <a:close/>
                  <a:moveTo>
                    <a:pt x="3043" y="316"/>
                  </a:moveTo>
                  <a:lnTo>
                    <a:pt x="3036" y="264"/>
                  </a:lnTo>
                  <a:lnTo>
                    <a:pt x="3036" y="264"/>
                  </a:lnTo>
                  <a:lnTo>
                    <a:pt x="3022" y="269"/>
                  </a:lnTo>
                  <a:lnTo>
                    <a:pt x="3008" y="274"/>
                  </a:lnTo>
                  <a:lnTo>
                    <a:pt x="2992" y="277"/>
                  </a:lnTo>
                  <a:lnTo>
                    <a:pt x="2978" y="278"/>
                  </a:lnTo>
                  <a:lnTo>
                    <a:pt x="2978" y="278"/>
                  </a:lnTo>
                  <a:lnTo>
                    <a:pt x="2967" y="277"/>
                  </a:lnTo>
                  <a:lnTo>
                    <a:pt x="2956" y="275"/>
                  </a:lnTo>
                  <a:lnTo>
                    <a:pt x="2946" y="274"/>
                  </a:lnTo>
                  <a:lnTo>
                    <a:pt x="2938" y="270"/>
                  </a:lnTo>
                  <a:lnTo>
                    <a:pt x="2931" y="267"/>
                  </a:lnTo>
                  <a:lnTo>
                    <a:pt x="2923" y="262"/>
                  </a:lnTo>
                  <a:lnTo>
                    <a:pt x="2916" y="257"/>
                  </a:lnTo>
                  <a:lnTo>
                    <a:pt x="2911" y="251"/>
                  </a:lnTo>
                  <a:lnTo>
                    <a:pt x="2905" y="244"/>
                  </a:lnTo>
                  <a:lnTo>
                    <a:pt x="2902" y="237"/>
                  </a:lnTo>
                  <a:lnTo>
                    <a:pt x="2898" y="228"/>
                  </a:lnTo>
                  <a:lnTo>
                    <a:pt x="2894" y="219"/>
                  </a:lnTo>
                  <a:lnTo>
                    <a:pt x="2892" y="209"/>
                  </a:lnTo>
                  <a:lnTo>
                    <a:pt x="2891" y="198"/>
                  </a:lnTo>
                  <a:lnTo>
                    <a:pt x="2890" y="175"/>
                  </a:lnTo>
                  <a:lnTo>
                    <a:pt x="2890" y="175"/>
                  </a:lnTo>
                  <a:lnTo>
                    <a:pt x="2891" y="155"/>
                  </a:lnTo>
                  <a:lnTo>
                    <a:pt x="2892" y="144"/>
                  </a:lnTo>
                  <a:lnTo>
                    <a:pt x="2894" y="135"/>
                  </a:lnTo>
                  <a:lnTo>
                    <a:pt x="2898" y="126"/>
                  </a:lnTo>
                  <a:lnTo>
                    <a:pt x="2902" y="117"/>
                  </a:lnTo>
                  <a:lnTo>
                    <a:pt x="2905" y="110"/>
                  </a:lnTo>
                  <a:lnTo>
                    <a:pt x="2910" y="103"/>
                  </a:lnTo>
                  <a:lnTo>
                    <a:pt x="2916" y="97"/>
                  </a:lnTo>
                  <a:lnTo>
                    <a:pt x="2922" y="91"/>
                  </a:lnTo>
                  <a:lnTo>
                    <a:pt x="2929" y="86"/>
                  </a:lnTo>
                  <a:lnTo>
                    <a:pt x="2937" y="82"/>
                  </a:lnTo>
                  <a:lnTo>
                    <a:pt x="2945" y="79"/>
                  </a:lnTo>
                  <a:lnTo>
                    <a:pt x="2954" y="76"/>
                  </a:lnTo>
                  <a:lnTo>
                    <a:pt x="2963" y="75"/>
                  </a:lnTo>
                  <a:lnTo>
                    <a:pt x="2974" y="74"/>
                  </a:lnTo>
                  <a:lnTo>
                    <a:pt x="2974" y="74"/>
                  </a:lnTo>
                  <a:lnTo>
                    <a:pt x="2989" y="75"/>
                  </a:lnTo>
                  <a:lnTo>
                    <a:pt x="3004" y="76"/>
                  </a:lnTo>
                  <a:lnTo>
                    <a:pt x="3019" y="80"/>
                  </a:lnTo>
                  <a:lnTo>
                    <a:pt x="3034" y="83"/>
                  </a:lnTo>
                  <a:lnTo>
                    <a:pt x="3040" y="30"/>
                  </a:lnTo>
                  <a:lnTo>
                    <a:pt x="3040" y="30"/>
                  </a:lnTo>
                  <a:lnTo>
                    <a:pt x="3025" y="27"/>
                  </a:lnTo>
                  <a:lnTo>
                    <a:pt x="3009" y="24"/>
                  </a:lnTo>
                  <a:lnTo>
                    <a:pt x="2993" y="23"/>
                  </a:lnTo>
                  <a:lnTo>
                    <a:pt x="2976" y="23"/>
                  </a:lnTo>
                  <a:lnTo>
                    <a:pt x="2976" y="23"/>
                  </a:lnTo>
                  <a:lnTo>
                    <a:pt x="2958" y="23"/>
                  </a:lnTo>
                  <a:lnTo>
                    <a:pt x="2942" y="26"/>
                  </a:lnTo>
                  <a:lnTo>
                    <a:pt x="2926" y="29"/>
                  </a:lnTo>
                  <a:lnTo>
                    <a:pt x="2910" y="34"/>
                  </a:lnTo>
                  <a:lnTo>
                    <a:pt x="2897" y="41"/>
                  </a:lnTo>
                  <a:lnTo>
                    <a:pt x="2885" y="48"/>
                  </a:lnTo>
                  <a:lnTo>
                    <a:pt x="2874" y="58"/>
                  </a:lnTo>
                  <a:lnTo>
                    <a:pt x="2863" y="68"/>
                  </a:lnTo>
                  <a:lnTo>
                    <a:pt x="2855" y="80"/>
                  </a:lnTo>
                  <a:lnTo>
                    <a:pt x="2847" y="92"/>
                  </a:lnTo>
                  <a:lnTo>
                    <a:pt x="2840" y="105"/>
                  </a:lnTo>
                  <a:lnTo>
                    <a:pt x="2835" y="120"/>
                  </a:lnTo>
                  <a:lnTo>
                    <a:pt x="2831" y="134"/>
                  </a:lnTo>
                  <a:lnTo>
                    <a:pt x="2828" y="151"/>
                  </a:lnTo>
                  <a:lnTo>
                    <a:pt x="2827" y="168"/>
                  </a:lnTo>
                  <a:lnTo>
                    <a:pt x="2826" y="185"/>
                  </a:lnTo>
                  <a:lnTo>
                    <a:pt x="2826" y="185"/>
                  </a:lnTo>
                  <a:lnTo>
                    <a:pt x="2826" y="199"/>
                  </a:lnTo>
                  <a:lnTo>
                    <a:pt x="2828" y="213"/>
                  </a:lnTo>
                  <a:lnTo>
                    <a:pt x="2829" y="226"/>
                  </a:lnTo>
                  <a:lnTo>
                    <a:pt x="2833" y="239"/>
                  </a:lnTo>
                  <a:lnTo>
                    <a:pt x="2837" y="252"/>
                  </a:lnTo>
                  <a:lnTo>
                    <a:pt x="2843" y="263"/>
                  </a:lnTo>
                  <a:lnTo>
                    <a:pt x="2849" y="275"/>
                  </a:lnTo>
                  <a:lnTo>
                    <a:pt x="2856" y="286"/>
                  </a:lnTo>
                  <a:lnTo>
                    <a:pt x="2864" y="296"/>
                  </a:lnTo>
                  <a:lnTo>
                    <a:pt x="2875" y="304"/>
                  </a:lnTo>
                  <a:lnTo>
                    <a:pt x="2886" y="312"/>
                  </a:lnTo>
                  <a:lnTo>
                    <a:pt x="2899" y="318"/>
                  </a:lnTo>
                  <a:lnTo>
                    <a:pt x="2913" y="324"/>
                  </a:lnTo>
                  <a:lnTo>
                    <a:pt x="2928" y="327"/>
                  </a:lnTo>
                  <a:lnTo>
                    <a:pt x="2946" y="330"/>
                  </a:lnTo>
                  <a:lnTo>
                    <a:pt x="2964" y="330"/>
                  </a:lnTo>
                  <a:lnTo>
                    <a:pt x="2964" y="330"/>
                  </a:lnTo>
                  <a:lnTo>
                    <a:pt x="2986" y="330"/>
                  </a:lnTo>
                  <a:lnTo>
                    <a:pt x="3005" y="326"/>
                  </a:lnTo>
                  <a:lnTo>
                    <a:pt x="3025" y="322"/>
                  </a:lnTo>
                  <a:lnTo>
                    <a:pt x="3043" y="316"/>
                  </a:lnTo>
                  <a:lnTo>
                    <a:pt x="3043" y="316"/>
                  </a:lnTo>
                  <a:close/>
                  <a:moveTo>
                    <a:pt x="3249" y="194"/>
                  </a:moveTo>
                  <a:lnTo>
                    <a:pt x="3249" y="150"/>
                  </a:lnTo>
                  <a:lnTo>
                    <a:pt x="3184" y="150"/>
                  </a:lnTo>
                  <a:lnTo>
                    <a:pt x="3184" y="83"/>
                  </a:lnTo>
                  <a:lnTo>
                    <a:pt x="3134" y="83"/>
                  </a:lnTo>
                  <a:lnTo>
                    <a:pt x="3134" y="150"/>
                  </a:lnTo>
                  <a:lnTo>
                    <a:pt x="3069" y="150"/>
                  </a:lnTo>
                  <a:lnTo>
                    <a:pt x="3069" y="194"/>
                  </a:lnTo>
                  <a:lnTo>
                    <a:pt x="3134" y="194"/>
                  </a:lnTo>
                  <a:lnTo>
                    <a:pt x="3134" y="261"/>
                  </a:lnTo>
                  <a:lnTo>
                    <a:pt x="3184" y="261"/>
                  </a:lnTo>
                  <a:lnTo>
                    <a:pt x="3184" y="194"/>
                  </a:lnTo>
                  <a:lnTo>
                    <a:pt x="3249" y="194"/>
                  </a:lnTo>
                  <a:lnTo>
                    <a:pt x="3249" y="194"/>
                  </a:lnTo>
                  <a:close/>
                </a:path>
              </a:pathLst>
            </a:custGeom>
            <a:solidFill>
              <a:srgbClr val="0042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30600687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7" name="Rechthoek 6"/>
          <p:cNvSpPr/>
          <p:nvPr userDrawn="1"/>
        </p:nvSpPr>
        <p:spPr>
          <a:xfrm>
            <a:off x="0" y="2756925"/>
            <a:ext cx="9144000" cy="345638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3" name="Ondertitel 2"/>
          <p:cNvSpPr>
            <a:spLocks noGrp="1"/>
          </p:cNvSpPr>
          <p:nvPr>
            <p:ph type="subTitle" idx="1"/>
          </p:nvPr>
        </p:nvSpPr>
        <p:spPr>
          <a:xfrm>
            <a:off x="755577" y="3044957"/>
            <a:ext cx="4824536" cy="2688299"/>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11" name="Tijdelijke aanduiding voor afbeelding 2"/>
          <p:cNvSpPr>
            <a:spLocks noGrp="1"/>
          </p:cNvSpPr>
          <p:nvPr>
            <p:ph type="pic" idx="10"/>
          </p:nvPr>
        </p:nvSpPr>
        <p:spPr>
          <a:xfrm>
            <a:off x="5652120" y="1065402"/>
            <a:ext cx="2915816" cy="358431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dirty="0"/>
          </a:p>
        </p:txBody>
      </p:sp>
      <p:sp>
        <p:nvSpPr>
          <p:cNvPr id="13" name="Tijdelijke aanduiding voor dianummer 12"/>
          <p:cNvSpPr>
            <a:spLocks noGrp="1"/>
          </p:cNvSpPr>
          <p:nvPr>
            <p:ph type="sldNum" sz="quarter" idx="11"/>
          </p:nvPr>
        </p:nvSpPr>
        <p:spPr/>
        <p:txBody>
          <a:bodyPr/>
          <a:lstStyle/>
          <a:p>
            <a:fld id="{0F2B34C6-6653-473B-ACCB-9371572A61D6}" type="slidenum">
              <a:rPr lang="nl-NL" smtClean="0"/>
              <a:pPr/>
              <a:t>‹nr.›</a:t>
            </a:fld>
            <a:endParaRPr lang="nl-NL" dirty="0"/>
          </a:p>
        </p:txBody>
      </p:sp>
      <p:sp>
        <p:nvSpPr>
          <p:cNvPr id="27" name="Titel 26"/>
          <p:cNvSpPr>
            <a:spLocks noGrp="1"/>
          </p:cNvSpPr>
          <p:nvPr>
            <p:ph type="title"/>
          </p:nvPr>
        </p:nvSpPr>
        <p:spPr>
          <a:xfrm>
            <a:off x="755576" y="1508787"/>
            <a:ext cx="4824536" cy="1143000"/>
          </a:xfrm>
        </p:spPr>
        <p:txBody>
          <a:bodyPr anchor="b">
            <a:normAutofit/>
          </a:bodyPr>
          <a:lstStyle>
            <a:lvl1pPr>
              <a:defRPr sz="3000"/>
            </a:lvl1pPr>
          </a:lstStyle>
          <a:p>
            <a:r>
              <a:rPr lang="nl-NL" smtClean="0"/>
              <a:t>Klik om de stijl te bewerken</a:t>
            </a:r>
            <a:endParaRPr lang="nl-NL" dirty="0"/>
          </a:p>
        </p:txBody>
      </p:sp>
      <p:grpSp>
        <p:nvGrpSpPr>
          <p:cNvPr id="19" name="Group 131"/>
          <p:cNvGrpSpPr>
            <a:grpSpLocks noChangeAspect="1"/>
          </p:cNvGrpSpPr>
          <p:nvPr userDrawn="1"/>
        </p:nvGrpSpPr>
        <p:grpSpPr bwMode="auto">
          <a:xfrm>
            <a:off x="289481" y="404664"/>
            <a:ext cx="2984896" cy="522134"/>
            <a:chOff x="249" y="165"/>
            <a:chExt cx="2018" cy="353"/>
          </a:xfrm>
        </p:grpSpPr>
        <p:sp>
          <p:nvSpPr>
            <p:cNvPr id="20" name="AutoShape 130"/>
            <p:cNvSpPr>
              <a:spLocks noChangeAspect="1" noChangeArrowheads="1" noTextEdit="1"/>
            </p:cNvSpPr>
            <p:nvPr userDrawn="1"/>
          </p:nvSpPr>
          <p:spPr bwMode="auto">
            <a:xfrm>
              <a:off x="249" y="165"/>
              <a:ext cx="2018"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21" name="Picture 13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 y="166"/>
              <a:ext cx="118"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3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8" y="166"/>
              <a:ext cx="17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3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8" y="171"/>
              <a:ext cx="141"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35"/>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48" y="166"/>
              <a:ext cx="73"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36"/>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74" y="350"/>
              <a:ext cx="28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37"/>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48" y="166"/>
              <a:ext cx="73"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38"/>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04" y="164"/>
              <a:ext cx="118"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39"/>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48" y="172"/>
              <a:ext cx="17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40"/>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417" y="171"/>
              <a:ext cx="141"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Freeform 141"/>
            <p:cNvSpPr>
              <a:spLocks noEditPoints="1"/>
            </p:cNvSpPr>
            <p:nvPr userDrawn="1"/>
          </p:nvSpPr>
          <p:spPr bwMode="auto">
            <a:xfrm>
              <a:off x="643" y="233"/>
              <a:ext cx="1624" cy="165"/>
            </a:xfrm>
            <a:custGeom>
              <a:avLst/>
              <a:gdLst>
                <a:gd name="T0" fmla="*/ 0 w 3249"/>
                <a:gd name="T1" fmla="*/ 326 h 331"/>
                <a:gd name="T2" fmla="*/ 256 w 3249"/>
                <a:gd name="T3" fmla="*/ 175 h 331"/>
                <a:gd name="T4" fmla="*/ 580 w 3249"/>
                <a:gd name="T5" fmla="*/ 176 h 331"/>
                <a:gd name="T6" fmla="*/ 489 w 3249"/>
                <a:gd name="T7" fmla="*/ 99 h 331"/>
                <a:gd name="T8" fmla="*/ 501 w 3249"/>
                <a:gd name="T9" fmla="*/ 146 h 331"/>
                <a:gd name="T10" fmla="*/ 441 w 3249"/>
                <a:gd name="T11" fmla="*/ 207 h 331"/>
                <a:gd name="T12" fmla="*/ 413 w 3249"/>
                <a:gd name="T13" fmla="*/ 315 h 331"/>
                <a:gd name="T14" fmla="*/ 530 w 3249"/>
                <a:gd name="T15" fmla="*/ 289 h 331"/>
                <a:gd name="T16" fmla="*/ 486 w 3249"/>
                <a:gd name="T17" fmla="*/ 285 h 331"/>
                <a:gd name="T18" fmla="*/ 457 w 3249"/>
                <a:gd name="T19" fmla="*/ 244 h 331"/>
                <a:gd name="T20" fmla="*/ 801 w 3249"/>
                <a:gd name="T21" fmla="*/ 144 h 331"/>
                <a:gd name="T22" fmla="*/ 693 w 3249"/>
                <a:gd name="T23" fmla="*/ 100 h 331"/>
                <a:gd name="T24" fmla="*/ 738 w 3249"/>
                <a:gd name="T25" fmla="*/ 152 h 331"/>
                <a:gd name="T26" fmla="*/ 648 w 3249"/>
                <a:gd name="T27" fmla="*/ 217 h 331"/>
                <a:gd name="T28" fmla="*/ 656 w 3249"/>
                <a:gd name="T29" fmla="*/ 326 h 331"/>
                <a:gd name="T30" fmla="*/ 753 w 3249"/>
                <a:gd name="T31" fmla="*/ 307 h 331"/>
                <a:gd name="T32" fmla="*/ 701 w 3249"/>
                <a:gd name="T33" fmla="*/ 286 h 331"/>
                <a:gd name="T34" fmla="*/ 699 w 3249"/>
                <a:gd name="T35" fmla="*/ 234 h 331"/>
                <a:gd name="T36" fmla="*/ 959 w 3249"/>
                <a:gd name="T37" fmla="*/ 202 h 331"/>
                <a:gd name="T38" fmla="*/ 924 w 3249"/>
                <a:gd name="T39" fmla="*/ 144 h 331"/>
                <a:gd name="T40" fmla="*/ 908 w 3249"/>
                <a:gd name="T41" fmla="*/ 103 h 331"/>
                <a:gd name="T42" fmla="*/ 847 w 3249"/>
                <a:gd name="T43" fmla="*/ 170 h 331"/>
                <a:gd name="T44" fmla="*/ 936 w 3249"/>
                <a:gd name="T45" fmla="*/ 263 h 331"/>
                <a:gd name="T46" fmla="*/ 851 w 3249"/>
                <a:gd name="T47" fmla="*/ 326 h 331"/>
                <a:gd name="T48" fmla="*/ 986 w 3249"/>
                <a:gd name="T49" fmla="*/ 293 h 331"/>
                <a:gd name="T50" fmla="*/ 1125 w 3249"/>
                <a:gd name="T51" fmla="*/ 280 h 331"/>
                <a:gd name="T52" fmla="*/ 1017 w 3249"/>
                <a:gd name="T53" fmla="*/ 104 h 331"/>
                <a:gd name="T54" fmla="*/ 1103 w 3249"/>
                <a:gd name="T55" fmla="*/ 330 h 331"/>
                <a:gd name="T56" fmla="*/ 1273 w 3249"/>
                <a:gd name="T57" fmla="*/ 129 h 331"/>
                <a:gd name="T58" fmla="*/ 1277 w 3249"/>
                <a:gd name="T59" fmla="*/ 181 h 331"/>
                <a:gd name="T60" fmla="*/ 1434 w 3249"/>
                <a:gd name="T61" fmla="*/ 41 h 331"/>
                <a:gd name="T62" fmla="*/ 1369 w 3249"/>
                <a:gd name="T63" fmla="*/ 22 h 331"/>
                <a:gd name="T64" fmla="*/ 1406 w 3249"/>
                <a:gd name="T65" fmla="*/ 75 h 331"/>
                <a:gd name="T66" fmla="*/ 1427 w 3249"/>
                <a:gd name="T67" fmla="*/ 326 h 331"/>
                <a:gd name="T68" fmla="*/ 1532 w 3249"/>
                <a:gd name="T69" fmla="*/ 243 h 331"/>
                <a:gd name="T70" fmla="*/ 1604 w 3249"/>
                <a:gd name="T71" fmla="*/ 150 h 331"/>
                <a:gd name="T72" fmla="*/ 1522 w 3249"/>
                <a:gd name="T73" fmla="*/ 115 h 331"/>
                <a:gd name="T74" fmla="*/ 1470 w 3249"/>
                <a:gd name="T75" fmla="*/ 249 h 331"/>
                <a:gd name="T76" fmla="*/ 1569 w 3249"/>
                <a:gd name="T77" fmla="*/ 330 h 331"/>
                <a:gd name="T78" fmla="*/ 1848 w 3249"/>
                <a:gd name="T79" fmla="*/ 116 h 331"/>
                <a:gd name="T80" fmla="*/ 1739 w 3249"/>
                <a:gd name="T81" fmla="*/ 123 h 331"/>
                <a:gd name="T82" fmla="*/ 1732 w 3249"/>
                <a:gd name="T83" fmla="*/ 204 h 331"/>
                <a:gd name="T84" fmla="*/ 1807 w 3249"/>
                <a:gd name="T85" fmla="*/ 162 h 331"/>
                <a:gd name="T86" fmla="*/ 2005 w 3249"/>
                <a:gd name="T87" fmla="*/ 280 h 331"/>
                <a:gd name="T88" fmla="*/ 1896 w 3249"/>
                <a:gd name="T89" fmla="*/ 104 h 331"/>
                <a:gd name="T90" fmla="*/ 1982 w 3249"/>
                <a:gd name="T91" fmla="*/ 330 h 331"/>
                <a:gd name="T92" fmla="*/ 2346 w 3249"/>
                <a:gd name="T93" fmla="*/ 257 h 331"/>
                <a:gd name="T94" fmla="*/ 2249 w 3249"/>
                <a:gd name="T95" fmla="*/ 272 h 331"/>
                <a:gd name="T96" fmla="*/ 2178 w 3249"/>
                <a:gd name="T97" fmla="*/ 273 h 331"/>
                <a:gd name="T98" fmla="*/ 2314 w 3249"/>
                <a:gd name="T99" fmla="*/ 330 h 331"/>
                <a:gd name="T100" fmla="*/ 2412 w 3249"/>
                <a:gd name="T101" fmla="*/ 209 h 331"/>
                <a:gd name="T102" fmla="*/ 2486 w 3249"/>
                <a:gd name="T103" fmla="*/ 24 h 331"/>
                <a:gd name="T104" fmla="*/ 2694 w 3249"/>
                <a:gd name="T105" fmla="*/ 175 h 331"/>
                <a:gd name="T106" fmla="*/ 3022 w 3249"/>
                <a:gd name="T107" fmla="*/ 269 h 331"/>
                <a:gd name="T108" fmla="*/ 2902 w 3249"/>
                <a:gd name="T109" fmla="*/ 237 h 331"/>
                <a:gd name="T110" fmla="*/ 2916 w 3249"/>
                <a:gd name="T111" fmla="*/ 97 h 331"/>
                <a:gd name="T112" fmla="*/ 3040 w 3249"/>
                <a:gd name="T113" fmla="*/ 30 h 331"/>
                <a:gd name="T114" fmla="*/ 2855 w 3249"/>
                <a:gd name="T115" fmla="*/ 80 h 331"/>
                <a:gd name="T116" fmla="*/ 2843 w 3249"/>
                <a:gd name="T117" fmla="*/ 263 h 331"/>
                <a:gd name="T118" fmla="*/ 3025 w 3249"/>
                <a:gd name="T119" fmla="*/ 322 h 331"/>
                <a:gd name="T120" fmla="*/ 3184 w 3249"/>
                <a:gd name="T121" fmla="*/ 19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49" h="331">
                  <a:moveTo>
                    <a:pt x="365" y="326"/>
                  </a:moveTo>
                  <a:lnTo>
                    <a:pt x="318" y="24"/>
                  </a:lnTo>
                  <a:lnTo>
                    <a:pt x="251" y="24"/>
                  </a:lnTo>
                  <a:lnTo>
                    <a:pt x="199" y="180"/>
                  </a:lnTo>
                  <a:lnTo>
                    <a:pt x="199" y="180"/>
                  </a:lnTo>
                  <a:lnTo>
                    <a:pt x="190" y="211"/>
                  </a:lnTo>
                  <a:lnTo>
                    <a:pt x="183" y="243"/>
                  </a:lnTo>
                  <a:lnTo>
                    <a:pt x="181" y="243"/>
                  </a:lnTo>
                  <a:lnTo>
                    <a:pt x="181" y="243"/>
                  </a:lnTo>
                  <a:lnTo>
                    <a:pt x="174" y="211"/>
                  </a:lnTo>
                  <a:lnTo>
                    <a:pt x="164" y="180"/>
                  </a:lnTo>
                  <a:lnTo>
                    <a:pt x="115" y="24"/>
                  </a:lnTo>
                  <a:lnTo>
                    <a:pt x="46" y="24"/>
                  </a:lnTo>
                  <a:lnTo>
                    <a:pt x="0" y="326"/>
                  </a:lnTo>
                  <a:lnTo>
                    <a:pt x="60" y="326"/>
                  </a:lnTo>
                  <a:lnTo>
                    <a:pt x="76" y="187"/>
                  </a:lnTo>
                  <a:lnTo>
                    <a:pt x="76" y="187"/>
                  </a:lnTo>
                  <a:lnTo>
                    <a:pt x="81" y="149"/>
                  </a:lnTo>
                  <a:lnTo>
                    <a:pt x="85" y="110"/>
                  </a:lnTo>
                  <a:lnTo>
                    <a:pt x="85" y="110"/>
                  </a:lnTo>
                  <a:lnTo>
                    <a:pt x="85" y="110"/>
                  </a:lnTo>
                  <a:lnTo>
                    <a:pt x="88" y="129"/>
                  </a:lnTo>
                  <a:lnTo>
                    <a:pt x="93" y="149"/>
                  </a:lnTo>
                  <a:lnTo>
                    <a:pt x="104" y="186"/>
                  </a:lnTo>
                  <a:lnTo>
                    <a:pt x="150" y="326"/>
                  </a:lnTo>
                  <a:lnTo>
                    <a:pt x="208" y="326"/>
                  </a:lnTo>
                  <a:lnTo>
                    <a:pt x="256" y="175"/>
                  </a:lnTo>
                  <a:lnTo>
                    <a:pt x="256" y="175"/>
                  </a:lnTo>
                  <a:lnTo>
                    <a:pt x="266" y="141"/>
                  </a:lnTo>
                  <a:lnTo>
                    <a:pt x="272" y="110"/>
                  </a:lnTo>
                  <a:lnTo>
                    <a:pt x="273" y="110"/>
                  </a:lnTo>
                  <a:lnTo>
                    <a:pt x="273" y="110"/>
                  </a:lnTo>
                  <a:lnTo>
                    <a:pt x="277" y="144"/>
                  </a:lnTo>
                  <a:lnTo>
                    <a:pt x="283" y="182"/>
                  </a:lnTo>
                  <a:lnTo>
                    <a:pt x="304" y="326"/>
                  </a:lnTo>
                  <a:lnTo>
                    <a:pt x="365" y="326"/>
                  </a:lnTo>
                  <a:lnTo>
                    <a:pt x="365" y="326"/>
                  </a:lnTo>
                  <a:close/>
                  <a:moveTo>
                    <a:pt x="582" y="326"/>
                  </a:moveTo>
                  <a:lnTo>
                    <a:pt x="582" y="326"/>
                  </a:lnTo>
                  <a:lnTo>
                    <a:pt x="580" y="269"/>
                  </a:lnTo>
                  <a:lnTo>
                    <a:pt x="580" y="176"/>
                  </a:lnTo>
                  <a:lnTo>
                    <a:pt x="580" y="176"/>
                  </a:lnTo>
                  <a:lnTo>
                    <a:pt x="579" y="159"/>
                  </a:lnTo>
                  <a:lnTo>
                    <a:pt x="577" y="144"/>
                  </a:lnTo>
                  <a:lnTo>
                    <a:pt x="574" y="138"/>
                  </a:lnTo>
                  <a:lnTo>
                    <a:pt x="571" y="131"/>
                  </a:lnTo>
                  <a:lnTo>
                    <a:pt x="567" y="126"/>
                  </a:lnTo>
                  <a:lnTo>
                    <a:pt x="562" y="120"/>
                  </a:lnTo>
                  <a:lnTo>
                    <a:pt x="556" y="115"/>
                  </a:lnTo>
                  <a:lnTo>
                    <a:pt x="549" y="111"/>
                  </a:lnTo>
                  <a:lnTo>
                    <a:pt x="542" y="108"/>
                  </a:lnTo>
                  <a:lnTo>
                    <a:pt x="533" y="105"/>
                  </a:lnTo>
                  <a:lnTo>
                    <a:pt x="524" y="103"/>
                  </a:lnTo>
                  <a:lnTo>
                    <a:pt x="514" y="100"/>
                  </a:lnTo>
                  <a:lnTo>
                    <a:pt x="502" y="99"/>
                  </a:lnTo>
                  <a:lnTo>
                    <a:pt x="489" y="99"/>
                  </a:lnTo>
                  <a:lnTo>
                    <a:pt x="489" y="99"/>
                  </a:lnTo>
                  <a:lnTo>
                    <a:pt x="468" y="100"/>
                  </a:lnTo>
                  <a:lnTo>
                    <a:pt x="448" y="103"/>
                  </a:lnTo>
                  <a:lnTo>
                    <a:pt x="427" y="108"/>
                  </a:lnTo>
                  <a:lnTo>
                    <a:pt x="410" y="114"/>
                  </a:lnTo>
                  <a:lnTo>
                    <a:pt x="415" y="161"/>
                  </a:lnTo>
                  <a:lnTo>
                    <a:pt x="415" y="161"/>
                  </a:lnTo>
                  <a:lnTo>
                    <a:pt x="430" y="153"/>
                  </a:lnTo>
                  <a:lnTo>
                    <a:pt x="447" y="149"/>
                  </a:lnTo>
                  <a:lnTo>
                    <a:pt x="465" y="145"/>
                  </a:lnTo>
                  <a:lnTo>
                    <a:pt x="480" y="144"/>
                  </a:lnTo>
                  <a:lnTo>
                    <a:pt x="480" y="144"/>
                  </a:lnTo>
                  <a:lnTo>
                    <a:pt x="491" y="144"/>
                  </a:lnTo>
                  <a:lnTo>
                    <a:pt x="501" y="146"/>
                  </a:lnTo>
                  <a:lnTo>
                    <a:pt x="508" y="149"/>
                  </a:lnTo>
                  <a:lnTo>
                    <a:pt x="514" y="152"/>
                  </a:lnTo>
                  <a:lnTo>
                    <a:pt x="519" y="157"/>
                  </a:lnTo>
                  <a:lnTo>
                    <a:pt x="521" y="163"/>
                  </a:lnTo>
                  <a:lnTo>
                    <a:pt x="523" y="170"/>
                  </a:lnTo>
                  <a:lnTo>
                    <a:pt x="524" y="179"/>
                  </a:lnTo>
                  <a:lnTo>
                    <a:pt x="524" y="191"/>
                  </a:lnTo>
                  <a:lnTo>
                    <a:pt x="524" y="191"/>
                  </a:lnTo>
                  <a:lnTo>
                    <a:pt x="496" y="192"/>
                  </a:lnTo>
                  <a:lnTo>
                    <a:pt x="484" y="193"/>
                  </a:lnTo>
                  <a:lnTo>
                    <a:pt x="472" y="196"/>
                  </a:lnTo>
                  <a:lnTo>
                    <a:pt x="461" y="199"/>
                  </a:lnTo>
                  <a:lnTo>
                    <a:pt x="450" y="203"/>
                  </a:lnTo>
                  <a:lnTo>
                    <a:pt x="441" y="207"/>
                  </a:lnTo>
                  <a:lnTo>
                    <a:pt x="431" y="211"/>
                  </a:lnTo>
                  <a:lnTo>
                    <a:pt x="424" y="217"/>
                  </a:lnTo>
                  <a:lnTo>
                    <a:pt x="416" y="223"/>
                  </a:lnTo>
                  <a:lnTo>
                    <a:pt x="410" y="229"/>
                  </a:lnTo>
                  <a:lnTo>
                    <a:pt x="406" y="237"/>
                  </a:lnTo>
                  <a:lnTo>
                    <a:pt x="401" y="245"/>
                  </a:lnTo>
                  <a:lnTo>
                    <a:pt x="398" y="254"/>
                  </a:lnTo>
                  <a:lnTo>
                    <a:pt x="396" y="262"/>
                  </a:lnTo>
                  <a:lnTo>
                    <a:pt x="396" y="272"/>
                  </a:lnTo>
                  <a:lnTo>
                    <a:pt x="396" y="272"/>
                  </a:lnTo>
                  <a:lnTo>
                    <a:pt x="397" y="285"/>
                  </a:lnTo>
                  <a:lnTo>
                    <a:pt x="400" y="296"/>
                  </a:lnTo>
                  <a:lnTo>
                    <a:pt x="406" y="307"/>
                  </a:lnTo>
                  <a:lnTo>
                    <a:pt x="413" y="315"/>
                  </a:lnTo>
                  <a:lnTo>
                    <a:pt x="421" y="321"/>
                  </a:lnTo>
                  <a:lnTo>
                    <a:pt x="432" y="326"/>
                  </a:lnTo>
                  <a:lnTo>
                    <a:pt x="444" y="330"/>
                  </a:lnTo>
                  <a:lnTo>
                    <a:pt x="459" y="331"/>
                  </a:lnTo>
                  <a:lnTo>
                    <a:pt x="459" y="331"/>
                  </a:lnTo>
                  <a:lnTo>
                    <a:pt x="471" y="330"/>
                  </a:lnTo>
                  <a:lnTo>
                    <a:pt x="483" y="327"/>
                  </a:lnTo>
                  <a:lnTo>
                    <a:pt x="494" y="324"/>
                  </a:lnTo>
                  <a:lnTo>
                    <a:pt x="503" y="319"/>
                  </a:lnTo>
                  <a:lnTo>
                    <a:pt x="512" y="313"/>
                  </a:lnTo>
                  <a:lnTo>
                    <a:pt x="519" y="305"/>
                  </a:lnTo>
                  <a:lnTo>
                    <a:pt x="525" y="297"/>
                  </a:lnTo>
                  <a:lnTo>
                    <a:pt x="530" y="289"/>
                  </a:lnTo>
                  <a:lnTo>
                    <a:pt x="530" y="289"/>
                  </a:lnTo>
                  <a:lnTo>
                    <a:pt x="530" y="289"/>
                  </a:lnTo>
                  <a:lnTo>
                    <a:pt x="529" y="307"/>
                  </a:lnTo>
                  <a:lnTo>
                    <a:pt x="529" y="326"/>
                  </a:lnTo>
                  <a:lnTo>
                    <a:pt x="582" y="326"/>
                  </a:lnTo>
                  <a:lnTo>
                    <a:pt x="582" y="326"/>
                  </a:lnTo>
                  <a:close/>
                  <a:moveTo>
                    <a:pt x="524" y="233"/>
                  </a:moveTo>
                  <a:lnTo>
                    <a:pt x="524" y="233"/>
                  </a:lnTo>
                  <a:lnTo>
                    <a:pt x="523" y="243"/>
                  </a:lnTo>
                  <a:lnTo>
                    <a:pt x="520" y="252"/>
                  </a:lnTo>
                  <a:lnTo>
                    <a:pt x="517" y="262"/>
                  </a:lnTo>
                  <a:lnTo>
                    <a:pt x="511" y="270"/>
                  </a:lnTo>
                  <a:lnTo>
                    <a:pt x="503" y="277"/>
                  </a:lnTo>
                  <a:lnTo>
                    <a:pt x="496" y="283"/>
                  </a:lnTo>
                  <a:lnTo>
                    <a:pt x="486" y="285"/>
                  </a:lnTo>
                  <a:lnTo>
                    <a:pt x="477" y="286"/>
                  </a:lnTo>
                  <a:lnTo>
                    <a:pt x="477" y="286"/>
                  </a:lnTo>
                  <a:lnTo>
                    <a:pt x="471" y="286"/>
                  </a:lnTo>
                  <a:lnTo>
                    <a:pt x="466" y="285"/>
                  </a:lnTo>
                  <a:lnTo>
                    <a:pt x="461" y="283"/>
                  </a:lnTo>
                  <a:lnTo>
                    <a:pt x="457" y="280"/>
                  </a:lnTo>
                  <a:lnTo>
                    <a:pt x="454" y="277"/>
                  </a:lnTo>
                  <a:lnTo>
                    <a:pt x="451" y="273"/>
                  </a:lnTo>
                  <a:lnTo>
                    <a:pt x="450" y="268"/>
                  </a:lnTo>
                  <a:lnTo>
                    <a:pt x="450" y="263"/>
                  </a:lnTo>
                  <a:lnTo>
                    <a:pt x="450" y="263"/>
                  </a:lnTo>
                  <a:lnTo>
                    <a:pt x="450" y="256"/>
                  </a:lnTo>
                  <a:lnTo>
                    <a:pt x="453" y="250"/>
                  </a:lnTo>
                  <a:lnTo>
                    <a:pt x="457" y="244"/>
                  </a:lnTo>
                  <a:lnTo>
                    <a:pt x="465" y="239"/>
                  </a:lnTo>
                  <a:lnTo>
                    <a:pt x="474" y="234"/>
                  </a:lnTo>
                  <a:lnTo>
                    <a:pt x="486" y="231"/>
                  </a:lnTo>
                  <a:lnTo>
                    <a:pt x="503" y="228"/>
                  </a:lnTo>
                  <a:lnTo>
                    <a:pt x="524" y="228"/>
                  </a:lnTo>
                  <a:lnTo>
                    <a:pt x="524" y="233"/>
                  </a:lnTo>
                  <a:lnTo>
                    <a:pt x="524" y="233"/>
                  </a:lnTo>
                  <a:close/>
                  <a:moveTo>
                    <a:pt x="807" y="326"/>
                  </a:moveTo>
                  <a:lnTo>
                    <a:pt x="807" y="326"/>
                  </a:lnTo>
                  <a:lnTo>
                    <a:pt x="806" y="269"/>
                  </a:lnTo>
                  <a:lnTo>
                    <a:pt x="806" y="176"/>
                  </a:lnTo>
                  <a:lnTo>
                    <a:pt x="806" y="176"/>
                  </a:lnTo>
                  <a:lnTo>
                    <a:pt x="805" y="159"/>
                  </a:lnTo>
                  <a:lnTo>
                    <a:pt x="801" y="144"/>
                  </a:lnTo>
                  <a:lnTo>
                    <a:pt x="799" y="138"/>
                  </a:lnTo>
                  <a:lnTo>
                    <a:pt x="795" y="131"/>
                  </a:lnTo>
                  <a:lnTo>
                    <a:pt x="791" y="126"/>
                  </a:lnTo>
                  <a:lnTo>
                    <a:pt x="787" y="120"/>
                  </a:lnTo>
                  <a:lnTo>
                    <a:pt x="781" y="115"/>
                  </a:lnTo>
                  <a:lnTo>
                    <a:pt x="775" y="111"/>
                  </a:lnTo>
                  <a:lnTo>
                    <a:pt x="767" y="108"/>
                  </a:lnTo>
                  <a:lnTo>
                    <a:pt x="759" y="105"/>
                  </a:lnTo>
                  <a:lnTo>
                    <a:pt x="749" y="103"/>
                  </a:lnTo>
                  <a:lnTo>
                    <a:pt x="738" y="100"/>
                  </a:lnTo>
                  <a:lnTo>
                    <a:pt x="726" y="99"/>
                  </a:lnTo>
                  <a:lnTo>
                    <a:pt x="714" y="99"/>
                  </a:lnTo>
                  <a:lnTo>
                    <a:pt x="714" y="99"/>
                  </a:lnTo>
                  <a:lnTo>
                    <a:pt x="693" y="100"/>
                  </a:lnTo>
                  <a:lnTo>
                    <a:pt x="672" y="103"/>
                  </a:lnTo>
                  <a:lnTo>
                    <a:pt x="653" y="108"/>
                  </a:lnTo>
                  <a:lnTo>
                    <a:pt x="635" y="114"/>
                  </a:lnTo>
                  <a:lnTo>
                    <a:pt x="640" y="161"/>
                  </a:lnTo>
                  <a:lnTo>
                    <a:pt x="640" y="161"/>
                  </a:lnTo>
                  <a:lnTo>
                    <a:pt x="655" y="153"/>
                  </a:lnTo>
                  <a:lnTo>
                    <a:pt x="672" y="149"/>
                  </a:lnTo>
                  <a:lnTo>
                    <a:pt x="689" y="145"/>
                  </a:lnTo>
                  <a:lnTo>
                    <a:pt x="705" y="144"/>
                  </a:lnTo>
                  <a:lnTo>
                    <a:pt x="705" y="144"/>
                  </a:lnTo>
                  <a:lnTo>
                    <a:pt x="717" y="144"/>
                  </a:lnTo>
                  <a:lnTo>
                    <a:pt x="725" y="146"/>
                  </a:lnTo>
                  <a:lnTo>
                    <a:pt x="732" y="149"/>
                  </a:lnTo>
                  <a:lnTo>
                    <a:pt x="738" y="152"/>
                  </a:lnTo>
                  <a:lnTo>
                    <a:pt x="743" y="157"/>
                  </a:lnTo>
                  <a:lnTo>
                    <a:pt x="746" y="163"/>
                  </a:lnTo>
                  <a:lnTo>
                    <a:pt x="748" y="170"/>
                  </a:lnTo>
                  <a:lnTo>
                    <a:pt x="748" y="179"/>
                  </a:lnTo>
                  <a:lnTo>
                    <a:pt x="748" y="191"/>
                  </a:lnTo>
                  <a:lnTo>
                    <a:pt x="748" y="191"/>
                  </a:lnTo>
                  <a:lnTo>
                    <a:pt x="722" y="192"/>
                  </a:lnTo>
                  <a:lnTo>
                    <a:pt x="708" y="193"/>
                  </a:lnTo>
                  <a:lnTo>
                    <a:pt x="696" y="196"/>
                  </a:lnTo>
                  <a:lnTo>
                    <a:pt x="685" y="199"/>
                  </a:lnTo>
                  <a:lnTo>
                    <a:pt x="674" y="203"/>
                  </a:lnTo>
                  <a:lnTo>
                    <a:pt x="665" y="207"/>
                  </a:lnTo>
                  <a:lnTo>
                    <a:pt x="656" y="211"/>
                  </a:lnTo>
                  <a:lnTo>
                    <a:pt x="648" y="217"/>
                  </a:lnTo>
                  <a:lnTo>
                    <a:pt x="641" y="223"/>
                  </a:lnTo>
                  <a:lnTo>
                    <a:pt x="635" y="229"/>
                  </a:lnTo>
                  <a:lnTo>
                    <a:pt x="630" y="237"/>
                  </a:lnTo>
                  <a:lnTo>
                    <a:pt x="626" y="245"/>
                  </a:lnTo>
                  <a:lnTo>
                    <a:pt x="623" y="254"/>
                  </a:lnTo>
                  <a:lnTo>
                    <a:pt x="621" y="262"/>
                  </a:lnTo>
                  <a:lnTo>
                    <a:pt x="620" y="272"/>
                  </a:lnTo>
                  <a:lnTo>
                    <a:pt x="620" y="272"/>
                  </a:lnTo>
                  <a:lnTo>
                    <a:pt x="621" y="285"/>
                  </a:lnTo>
                  <a:lnTo>
                    <a:pt x="625" y="296"/>
                  </a:lnTo>
                  <a:lnTo>
                    <a:pt x="630" y="307"/>
                  </a:lnTo>
                  <a:lnTo>
                    <a:pt x="637" y="315"/>
                  </a:lnTo>
                  <a:lnTo>
                    <a:pt x="646" y="321"/>
                  </a:lnTo>
                  <a:lnTo>
                    <a:pt x="656" y="326"/>
                  </a:lnTo>
                  <a:lnTo>
                    <a:pt x="670" y="330"/>
                  </a:lnTo>
                  <a:lnTo>
                    <a:pt x="684" y="331"/>
                  </a:lnTo>
                  <a:lnTo>
                    <a:pt x="684" y="331"/>
                  </a:lnTo>
                  <a:lnTo>
                    <a:pt x="696" y="330"/>
                  </a:lnTo>
                  <a:lnTo>
                    <a:pt x="707" y="327"/>
                  </a:lnTo>
                  <a:lnTo>
                    <a:pt x="718" y="324"/>
                  </a:lnTo>
                  <a:lnTo>
                    <a:pt x="728" y="319"/>
                  </a:lnTo>
                  <a:lnTo>
                    <a:pt x="736" y="313"/>
                  </a:lnTo>
                  <a:lnTo>
                    <a:pt x="743" y="305"/>
                  </a:lnTo>
                  <a:lnTo>
                    <a:pt x="749" y="297"/>
                  </a:lnTo>
                  <a:lnTo>
                    <a:pt x="754" y="289"/>
                  </a:lnTo>
                  <a:lnTo>
                    <a:pt x="755" y="289"/>
                  </a:lnTo>
                  <a:lnTo>
                    <a:pt x="755" y="289"/>
                  </a:lnTo>
                  <a:lnTo>
                    <a:pt x="753" y="307"/>
                  </a:lnTo>
                  <a:lnTo>
                    <a:pt x="753" y="326"/>
                  </a:lnTo>
                  <a:lnTo>
                    <a:pt x="807" y="326"/>
                  </a:lnTo>
                  <a:lnTo>
                    <a:pt x="807" y="326"/>
                  </a:lnTo>
                  <a:close/>
                  <a:moveTo>
                    <a:pt x="748" y="233"/>
                  </a:moveTo>
                  <a:lnTo>
                    <a:pt x="748" y="233"/>
                  </a:lnTo>
                  <a:lnTo>
                    <a:pt x="748" y="243"/>
                  </a:lnTo>
                  <a:lnTo>
                    <a:pt x="744" y="252"/>
                  </a:lnTo>
                  <a:lnTo>
                    <a:pt x="741" y="262"/>
                  </a:lnTo>
                  <a:lnTo>
                    <a:pt x="735" y="270"/>
                  </a:lnTo>
                  <a:lnTo>
                    <a:pt x="729" y="277"/>
                  </a:lnTo>
                  <a:lnTo>
                    <a:pt x="720" y="283"/>
                  </a:lnTo>
                  <a:lnTo>
                    <a:pt x="711" y="285"/>
                  </a:lnTo>
                  <a:lnTo>
                    <a:pt x="701" y="286"/>
                  </a:lnTo>
                  <a:lnTo>
                    <a:pt x="701" y="286"/>
                  </a:lnTo>
                  <a:lnTo>
                    <a:pt x="695" y="286"/>
                  </a:lnTo>
                  <a:lnTo>
                    <a:pt x="690" y="285"/>
                  </a:lnTo>
                  <a:lnTo>
                    <a:pt x="685" y="283"/>
                  </a:lnTo>
                  <a:lnTo>
                    <a:pt x="682" y="280"/>
                  </a:lnTo>
                  <a:lnTo>
                    <a:pt x="679" y="277"/>
                  </a:lnTo>
                  <a:lnTo>
                    <a:pt x="677" y="273"/>
                  </a:lnTo>
                  <a:lnTo>
                    <a:pt x="676" y="268"/>
                  </a:lnTo>
                  <a:lnTo>
                    <a:pt x="674" y="263"/>
                  </a:lnTo>
                  <a:lnTo>
                    <a:pt x="674" y="263"/>
                  </a:lnTo>
                  <a:lnTo>
                    <a:pt x="676" y="256"/>
                  </a:lnTo>
                  <a:lnTo>
                    <a:pt x="678" y="250"/>
                  </a:lnTo>
                  <a:lnTo>
                    <a:pt x="682" y="244"/>
                  </a:lnTo>
                  <a:lnTo>
                    <a:pt x="689" y="239"/>
                  </a:lnTo>
                  <a:lnTo>
                    <a:pt x="699" y="234"/>
                  </a:lnTo>
                  <a:lnTo>
                    <a:pt x="712" y="231"/>
                  </a:lnTo>
                  <a:lnTo>
                    <a:pt x="728" y="228"/>
                  </a:lnTo>
                  <a:lnTo>
                    <a:pt x="748" y="228"/>
                  </a:lnTo>
                  <a:lnTo>
                    <a:pt x="748" y="233"/>
                  </a:lnTo>
                  <a:lnTo>
                    <a:pt x="748" y="233"/>
                  </a:lnTo>
                  <a:close/>
                  <a:moveTo>
                    <a:pt x="996" y="257"/>
                  </a:moveTo>
                  <a:lnTo>
                    <a:pt x="996" y="257"/>
                  </a:lnTo>
                  <a:lnTo>
                    <a:pt x="995" y="245"/>
                  </a:lnTo>
                  <a:lnTo>
                    <a:pt x="993" y="234"/>
                  </a:lnTo>
                  <a:lnTo>
                    <a:pt x="988" y="225"/>
                  </a:lnTo>
                  <a:lnTo>
                    <a:pt x="982" y="217"/>
                  </a:lnTo>
                  <a:lnTo>
                    <a:pt x="975" y="211"/>
                  </a:lnTo>
                  <a:lnTo>
                    <a:pt x="968" y="207"/>
                  </a:lnTo>
                  <a:lnTo>
                    <a:pt x="959" y="202"/>
                  </a:lnTo>
                  <a:lnTo>
                    <a:pt x="951" y="198"/>
                  </a:lnTo>
                  <a:lnTo>
                    <a:pt x="934" y="191"/>
                  </a:lnTo>
                  <a:lnTo>
                    <a:pt x="919" y="185"/>
                  </a:lnTo>
                  <a:lnTo>
                    <a:pt x="913" y="181"/>
                  </a:lnTo>
                  <a:lnTo>
                    <a:pt x="910" y="176"/>
                  </a:lnTo>
                  <a:lnTo>
                    <a:pt x="906" y="172"/>
                  </a:lnTo>
                  <a:lnTo>
                    <a:pt x="905" y="166"/>
                  </a:lnTo>
                  <a:lnTo>
                    <a:pt x="905" y="166"/>
                  </a:lnTo>
                  <a:lnTo>
                    <a:pt x="906" y="161"/>
                  </a:lnTo>
                  <a:lnTo>
                    <a:pt x="907" y="156"/>
                  </a:lnTo>
                  <a:lnTo>
                    <a:pt x="910" y="152"/>
                  </a:lnTo>
                  <a:lnTo>
                    <a:pt x="913" y="149"/>
                  </a:lnTo>
                  <a:lnTo>
                    <a:pt x="918" y="146"/>
                  </a:lnTo>
                  <a:lnTo>
                    <a:pt x="924" y="144"/>
                  </a:lnTo>
                  <a:lnTo>
                    <a:pt x="930" y="143"/>
                  </a:lnTo>
                  <a:lnTo>
                    <a:pt x="939" y="143"/>
                  </a:lnTo>
                  <a:lnTo>
                    <a:pt x="939" y="143"/>
                  </a:lnTo>
                  <a:lnTo>
                    <a:pt x="948" y="143"/>
                  </a:lnTo>
                  <a:lnTo>
                    <a:pt x="959" y="144"/>
                  </a:lnTo>
                  <a:lnTo>
                    <a:pt x="980" y="149"/>
                  </a:lnTo>
                  <a:lnTo>
                    <a:pt x="981" y="104"/>
                  </a:lnTo>
                  <a:lnTo>
                    <a:pt x="981" y="104"/>
                  </a:lnTo>
                  <a:lnTo>
                    <a:pt x="960" y="100"/>
                  </a:lnTo>
                  <a:lnTo>
                    <a:pt x="941" y="99"/>
                  </a:lnTo>
                  <a:lnTo>
                    <a:pt x="941" y="99"/>
                  </a:lnTo>
                  <a:lnTo>
                    <a:pt x="929" y="99"/>
                  </a:lnTo>
                  <a:lnTo>
                    <a:pt x="918" y="100"/>
                  </a:lnTo>
                  <a:lnTo>
                    <a:pt x="908" y="103"/>
                  </a:lnTo>
                  <a:lnTo>
                    <a:pt x="900" y="105"/>
                  </a:lnTo>
                  <a:lnTo>
                    <a:pt x="892" y="108"/>
                  </a:lnTo>
                  <a:lnTo>
                    <a:pt x="883" y="111"/>
                  </a:lnTo>
                  <a:lnTo>
                    <a:pt x="876" y="116"/>
                  </a:lnTo>
                  <a:lnTo>
                    <a:pt x="870" y="121"/>
                  </a:lnTo>
                  <a:lnTo>
                    <a:pt x="865" y="126"/>
                  </a:lnTo>
                  <a:lnTo>
                    <a:pt x="860" y="131"/>
                  </a:lnTo>
                  <a:lnTo>
                    <a:pt x="855" y="137"/>
                  </a:lnTo>
                  <a:lnTo>
                    <a:pt x="852" y="143"/>
                  </a:lnTo>
                  <a:lnTo>
                    <a:pt x="849" y="150"/>
                  </a:lnTo>
                  <a:lnTo>
                    <a:pt x="848" y="156"/>
                  </a:lnTo>
                  <a:lnTo>
                    <a:pt x="847" y="163"/>
                  </a:lnTo>
                  <a:lnTo>
                    <a:pt x="847" y="170"/>
                  </a:lnTo>
                  <a:lnTo>
                    <a:pt x="847" y="170"/>
                  </a:lnTo>
                  <a:lnTo>
                    <a:pt x="847" y="184"/>
                  </a:lnTo>
                  <a:lnTo>
                    <a:pt x="851" y="194"/>
                  </a:lnTo>
                  <a:lnTo>
                    <a:pt x="854" y="203"/>
                  </a:lnTo>
                  <a:lnTo>
                    <a:pt x="860" y="211"/>
                  </a:lnTo>
                  <a:lnTo>
                    <a:pt x="867" y="217"/>
                  </a:lnTo>
                  <a:lnTo>
                    <a:pt x="875" y="222"/>
                  </a:lnTo>
                  <a:lnTo>
                    <a:pt x="883" y="227"/>
                  </a:lnTo>
                  <a:lnTo>
                    <a:pt x="892" y="229"/>
                  </a:lnTo>
                  <a:lnTo>
                    <a:pt x="907" y="235"/>
                  </a:lnTo>
                  <a:lnTo>
                    <a:pt x="922" y="243"/>
                  </a:lnTo>
                  <a:lnTo>
                    <a:pt x="928" y="246"/>
                  </a:lnTo>
                  <a:lnTo>
                    <a:pt x="933" y="250"/>
                  </a:lnTo>
                  <a:lnTo>
                    <a:pt x="935" y="256"/>
                  </a:lnTo>
                  <a:lnTo>
                    <a:pt x="936" y="263"/>
                  </a:lnTo>
                  <a:lnTo>
                    <a:pt x="936" y="263"/>
                  </a:lnTo>
                  <a:lnTo>
                    <a:pt x="935" y="268"/>
                  </a:lnTo>
                  <a:lnTo>
                    <a:pt x="934" y="273"/>
                  </a:lnTo>
                  <a:lnTo>
                    <a:pt x="930" y="277"/>
                  </a:lnTo>
                  <a:lnTo>
                    <a:pt x="927" y="280"/>
                  </a:lnTo>
                  <a:lnTo>
                    <a:pt x="920" y="283"/>
                  </a:lnTo>
                  <a:lnTo>
                    <a:pt x="914" y="285"/>
                  </a:lnTo>
                  <a:lnTo>
                    <a:pt x="907" y="286"/>
                  </a:lnTo>
                  <a:lnTo>
                    <a:pt x="900" y="286"/>
                  </a:lnTo>
                  <a:lnTo>
                    <a:pt x="900" y="286"/>
                  </a:lnTo>
                  <a:lnTo>
                    <a:pt x="887" y="286"/>
                  </a:lnTo>
                  <a:lnTo>
                    <a:pt x="875" y="284"/>
                  </a:lnTo>
                  <a:lnTo>
                    <a:pt x="852" y="280"/>
                  </a:lnTo>
                  <a:lnTo>
                    <a:pt x="851" y="326"/>
                  </a:lnTo>
                  <a:lnTo>
                    <a:pt x="851" y="326"/>
                  </a:lnTo>
                  <a:lnTo>
                    <a:pt x="873" y="330"/>
                  </a:lnTo>
                  <a:lnTo>
                    <a:pt x="898" y="331"/>
                  </a:lnTo>
                  <a:lnTo>
                    <a:pt x="898" y="331"/>
                  </a:lnTo>
                  <a:lnTo>
                    <a:pt x="919" y="330"/>
                  </a:lnTo>
                  <a:lnTo>
                    <a:pt x="929" y="327"/>
                  </a:lnTo>
                  <a:lnTo>
                    <a:pt x="939" y="325"/>
                  </a:lnTo>
                  <a:lnTo>
                    <a:pt x="947" y="322"/>
                  </a:lnTo>
                  <a:lnTo>
                    <a:pt x="955" y="319"/>
                  </a:lnTo>
                  <a:lnTo>
                    <a:pt x="963" y="315"/>
                  </a:lnTo>
                  <a:lnTo>
                    <a:pt x="970" y="310"/>
                  </a:lnTo>
                  <a:lnTo>
                    <a:pt x="976" y="305"/>
                  </a:lnTo>
                  <a:lnTo>
                    <a:pt x="981" y="299"/>
                  </a:lnTo>
                  <a:lnTo>
                    <a:pt x="986" y="293"/>
                  </a:lnTo>
                  <a:lnTo>
                    <a:pt x="989" y="287"/>
                  </a:lnTo>
                  <a:lnTo>
                    <a:pt x="993" y="280"/>
                  </a:lnTo>
                  <a:lnTo>
                    <a:pt x="994" y="273"/>
                  </a:lnTo>
                  <a:lnTo>
                    <a:pt x="995" y="266"/>
                  </a:lnTo>
                  <a:lnTo>
                    <a:pt x="996" y="257"/>
                  </a:lnTo>
                  <a:lnTo>
                    <a:pt x="996" y="257"/>
                  </a:lnTo>
                  <a:close/>
                  <a:moveTo>
                    <a:pt x="1165" y="325"/>
                  </a:moveTo>
                  <a:lnTo>
                    <a:pt x="1165" y="279"/>
                  </a:lnTo>
                  <a:lnTo>
                    <a:pt x="1165" y="279"/>
                  </a:lnTo>
                  <a:lnTo>
                    <a:pt x="1152" y="281"/>
                  </a:lnTo>
                  <a:lnTo>
                    <a:pt x="1138" y="283"/>
                  </a:lnTo>
                  <a:lnTo>
                    <a:pt x="1138" y="283"/>
                  </a:lnTo>
                  <a:lnTo>
                    <a:pt x="1132" y="281"/>
                  </a:lnTo>
                  <a:lnTo>
                    <a:pt x="1125" y="280"/>
                  </a:lnTo>
                  <a:lnTo>
                    <a:pt x="1121" y="278"/>
                  </a:lnTo>
                  <a:lnTo>
                    <a:pt x="1117" y="274"/>
                  </a:lnTo>
                  <a:lnTo>
                    <a:pt x="1115" y="269"/>
                  </a:lnTo>
                  <a:lnTo>
                    <a:pt x="1113" y="263"/>
                  </a:lnTo>
                  <a:lnTo>
                    <a:pt x="1112" y="256"/>
                  </a:lnTo>
                  <a:lnTo>
                    <a:pt x="1112" y="245"/>
                  </a:lnTo>
                  <a:lnTo>
                    <a:pt x="1112" y="149"/>
                  </a:lnTo>
                  <a:lnTo>
                    <a:pt x="1165" y="149"/>
                  </a:lnTo>
                  <a:lnTo>
                    <a:pt x="1165" y="104"/>
                  </a:lnTo>
                  <a:lnTo>
                    <a:pt x="1112" y="104"/>
                  </a:lnTo>
                  <a:lnTo>
                    <a:pt x="1112" y="21"/>
                  </a:lnTo>
                  <a:lnTo>
                    <a:pt x="1054" y="36"/>
                  </a:lnTo>
                  <a:lnTo>
                    <a:pt x="1054" y="104"/>
                  </a:lnTo>
                  <a:lnTo>
                    <a:pt x="1017" y="104"/>
                  </a:lnTo>
                  <a:lnTo>
                    <a:pt x="1017" y="149"/>
                  </a:lnTo>
                  <a:lnTo>
                    <a:pt x="1056" y="149"/>
                  </a:lnTo>
                  <a:lnTo>
                    <a:pt x="1056" y="261"/>
                  </a:lnTo>
                  <a:lnTo>
                    <a:pt x="1056" y="261"/>
                  </a:lnTo>
                  <a:lnTo>
                    <a:pt x="1056" y="279"/>
                  </a:lnTo>
                  <a:lnTo>
                    <a:pt x="1058" y="293"/>
                  </a:lnTo>
                  <a:lnTo>
                    <a:pt x="1063" y="305"/>
                  </a:lnTo>
                  <a:lnTo>
                    <a:pt x="1065" y="310"/>
                  </a:lnTo>
                  <a:lnTo>
                    <a:pt x="1069" y="315"/>
                  </a:lnTo>
                  <a:lnTo>
                    <a:pt x="1072" y="319"/>
                  </a:lnTo>
                  <a:lnTo>
                    <a:pt x="1077" y="322"/>
                  </a:lnTo>
                  <a:lnTo>
                    <a:pt x="1082" y="325"/>
                  </a:lnTo>
                  <a:lnTo>
                    <a:pt x="1088" y="327"/>
                  </a:lnTo>
                  <a:lnTo>
                    <a:pt x="1103" y="330"/>
                  </a:lnTo>
                  <a:lnTo>
                    <a:pt x="1119" y="331"/>
                  </a:lnTo>
                  <a:lnTo>
                    <a:pt x="1119" y="331"/>
                  </a:lnTo>
                  <a:lnTo>
                    <a:pt x="1132" y="330"/>
                  </a:lnTo>
                  <a:lnTo>
                    <a:pt x="1142" y="328"/>
                  </a:lnTo>
                  <a:lnTo>
                    <a:pt x="1165" y="325"/>
                  </a:lnTo>
                  <a:lnTo>
                    <a:pt x="1165" y="325"/>
                  </a:lnTo>
                  <a:close/>
                  <a:moveTo>
                    <a:pt x="1333" y="99"/>
                  </a:moveTo>
                  <a:lnTo>
                    <a:pt x="1333" y="99"/>
                  </a:lnTo>
                  <a:lnTo>
                    <a:pt x="1320" y="99"/>
                  </a:lnTo>
                  <a:lnTo>
                    <a:pt x="1308" y="102"/>
                  </a:lnTo>
                  <a:lnTo>
                    <a:pt x="1297" y="106"/>
                  </a:lnTo>
                  <a:lnTo>
                    <a:pt x="1288" y="112"/>
                  </a:lnTo>
                  <a:lnTo>
                    <a:pt x="1280" y="120"/>
                  </a:lnTo>
                  <a:lnTo>
                    <a:pt x="1273" y="129"/>
                  </a:lnTo>
                  <a:lnTo>
                    <a:pt x="1268" y="139"/>
                  </a:lnTo>
                  <a:lnTo>
                    <a:pt x="1263" y="149"/>
                  </a:lnTo>
                  <a:lnTo>
                    <a:pt x="1262" y="149"/>
                  </a:lnTo>
                  <a:lnTo>
                    <a:pt x="1262" y="149"/>
                  </a:lnTo>
                  <a:lnTo>
                    <a:pt x="1265" y="124"/>
                  </a:lnTo>
                  <a:lnTo>
                    <a:pt x="1265" y="104"/>
                  </a:lnTo>
                  <a:lnTo>
                    <a:pt x="1212" y="104"/>
                  </a:lnTo>
                  <a:lnTo>
                    <a:pt x="1212" y="326"/>
                  </a:lnTo>
                  <a:lnTo>
                    <a:pt x="1269" y="326"/>
                  </a:lnTo>
                  <a:lnTo>
                    <a:pt x="1269" y="235"/>
                  </a:lnTo>
                  <a:lnTo>
                    <a:pt x="1269" y="235"/>
                  </a:lnTo>
                  <a:lnTo>
                    <a:pt x="1270" y="214"/>
                  </a:lnTo>
                  <a:lnTo>
                    <a:pt x="1273" y="196"/>
                  </a:lnTo>
                  <a:lnTo>
                    <a:pt x="1277" y="181"/>
                  </a:lnTo>
                  <a:lnTo>
                    <a:pt x="1281" y="175"/>
                  </a:lnTo>
                  <a:lnTo>
                    <a:pt x="1285" y="169"/>
                  </a:lnTo>
                  <a:lnTo>
                    <a:pt x="1288" y="164"/>
                  </a:lnTo>
                  <a:lnTo>
                    <a:pt x="1293" y="161"/>
                  </a:lnTo>
                  <a:lnTo>
                    <a:pt x="1298" y="158"/>
                  </a:lnTo>
                  <a:lnTo>
                    <a:pt x="1304" y="156"/>
                  </a:lnTo>
                  <a:lnTo>
                    <a:pt x="1310" y="155"/>
                  </a:lnTo>
                  <a:lnTo>
                    <a:pt x="1316" y="155"/>
                  </a:lnTo>
                  <a:lnTo>
                    <a:pt x="1323" y="155"/>
                  </a:lnTo>
                  <a:lnTo>
                    <a:pt x="1330" y="156"/>
                  </a:lnTo>
                  <a:lnTo>
                    <a:pt x="1333" y="99"/>
                  </a:lnTo>
                  <a:lnTo>
                    <a:pt x="1333" y="99"/>
                  </a:lnTo>
                  <a:close/>
                  <a:moveTo>
                    <a:pt x="1434" y="41"/>
                  </a:moveTo>
                  <a:lnTo>
                    <a:pt x="1434" y="41"/>
                  </a:lnTo>
                  <a:lnTo>
                    <a:pt x="1434" y="34"/>
                  </a:lnTo>
                  <a:lnTo>
                    <a:pt x="1432" y="28"/>
                  </a:lnTo>
                  <a:lnTo>
                    <a:pt x="1428" y="22"/>
                  </a:lnTo>
                  <a:lnTo>
                    <a:pt x="1425" y="17"/>
                  </a:lnTo>
                  <a:lnTo>
                    <a:pt x="1419" y="12"/>
                  </a:lnTo>
                  <a:lnTo>
                    <a:pt x="1412" y="9"/>
                  </a:lnTo>
                  <a:lnTo>
                    <a:pt x="1406" y="7"/>
                  </a:lnTo>
                  <a:lnTo>
                    <a:pt x="1399" y="6"/>
                  </a:lnTo>
                  <a:lnTo>
                    <a:pt x="1399" y="6"/>
                  </a:lnTo>
                  <a:lnTo>
                    <a:pt x="1392" y="7"/>
                  </a:lnTo>
                  <a:lnTo>
                    <a:pt x="1385" y="10"/>
                  </a:lnTo>
                  <a:lnTo>
                    <a:pt x="1379" y="12"/>
                  </a:lnTo>
                  <a:lnTo>
                    <a:pt x="1374" y="17"/>
                  </a:lnTo>
                  <a:lnTo>
                    <a:pt x="1369" y="22"/>
                  </a:lnTo>
                  <a:lnTo>
                    <a:pt x="1367" y="28"/>
                  </a:lnTo>
                  <a:lnTo>
                    <a:pt x="1364" y="34"/>
                  </a:lnTo>
                  <a:lnTo>
                    <a:pt x="1363" y="41"/>
                  </a:lnTo>
                  <a:lnTo>
                    <a:pt x="1363" y="41"/>
                  </a:lnTo>
                  <a:lnTo>
                    <a:pt x="1364" y="48"/>
                  </a:lnTo>
                  <a:lnTo>
                    <a:pt x="1367" y="54"/>
                  </a:lnTo>
                  <a:lnTo>
                    <a:pt x="1369" y="61"/>
                  </a:lnTo>
                  <a:lnTo>
                    <a:pt x="1374" y="65"/>
                  </a:lnTo>
                  <a:lnTo>
                    <a:pt x="1379" y="70"/>
                  </a:lnTo>
                  <a:lnTo>
                    <a:pt x="1385" y="73"/>
                  </a:lnTo>
                  <a:lnTo>
                    <a:pt x="1392" y="75"/>
                  </a:lnTo>
                  <a:lnTo>
                    <a:pt x="1399" y="76"/>
                  </a:lnTo>
                  <a:lnTo>
                    <a:pt x="1399" y="76"/>
                  </a:lnTo>
                  <a:lnTo>
                    <a:pt x="1406" y="75"/>
                  </a:lnTo>
                  <a:lnTo>
                    <a:pt x="1412" y="73"/>
                  </a:lnTo>
                  <a:lnTo>
                    <a:pt x="1419" y="70"/>
                  </a:lnTo>
                  <a:lnTo>
                    <a:pt x="1425" y="65"/>
                  </a:lnTo>
                  <a:lnTo>
                    <a:pt x="1428" y="61"/>
                  </a:lnTo>
                  <a:lnTo>
                    <a:pt x="1432" y="54"/>
                  </a:lnTo>
                  <a:lnTo>
                    <a:pt x="1434" y="48"/>
                  </a:lnTo>
                  <a:lnTo>
                    <a:pt x="1434" y="41"/>
                  </a:lnTo>
                  <a:lnTo>
                    <a:pt x="1434" y="41"/>
                  </a:lnTo>
                  <a:close/>
                  <a:moveTo>
                    <a:pt x="1427" y="326"/>
                  </a:moveTo>
                  <a:lnTo>
                    <a:pt x="1427" y="104"/>
                  </a:lnTo>
                  <a:lnTo>
                    <a:pt x="1370" y="104"/>
                  </a:lnTo>
                  <a:lnTo>
                    <a:pt x="1370" y="326"/>
                  </a:lnTo>
                  <a:lnTo>
                    <a:pt x="1427" y="326"/>
                  </a:lnTo>
                  <a:lnTo>
                    <a:pt x="1427" y="326"/>
                  </a:lnTo>
                  <a:close/>
                  <a:moveTo>
                    <a:pt x="1630" y="320"/>
                  </a:moveTo>
                  <a:lnTo>
                    <a:pt x="1625" y="272"/>
                  </a:lnTo>
                  <a:lnTo>
                    <a:pt x="1625" y="272"/>
                  </a:lnTo>
                  <a:lnTo>
                    <a:pt x="1615" y="275"/>
                  </a:lnTo>
                  <a:lnTo>
                    <a:pt x="1604" y="278"/>
                  </a:lnTo>
                  <a:lnTo>
                    <a:pt x="1592" y="280"/>
                  </a:lnTo>
                  <a:lnTo>
                    <a:pt x="1581" y="280"/>
                  </a:lnTo>
                  <a:lnTo>
                    <a:pt x="1581" y="280"/>
                  </a:lnTo>
                  <a:lnTo>
                    <a:pt x="1568" y="279"/>
                  </a:lnTo>
                  <a:lnTo>
                    <a:pt x="1557" y="275"/>
                  </a:lnTo>
                  <a:lnTo>
                    <a:pt x="1548" y="270"/>
                  </a:lnTo>
                  <a:lnTo>
                    <a:pt x="1540" y="263"/>
                  </a:lnTo>
                  <a:lnTo>
                    <a:pt x="1535" y="254"/>
                  </a:lnTo>
                  <a:lnTo>
                    <a:pt x="1532" y="243"/>
                  </a:lnTo>
                  <a:lnTo>
                    <a:pt x="1529" y="231"/>
                  </a:lnTo>
                  <a:lnTo>
                    <a:pt x="1528" y="216"/>
                  </a:lnTo>
                  <a:lnTo>
                    <a:pt x="1528" y="216"/>
                  </a:lnTo>
                  <a:lnTo>
                    <a:pt x="1529" y="202"/>
                  </a:lnTo>
                  <a:lnTo>
                    <a:pt x="1532" y="188"/>
                  </a:lnTo>
                  <a:lnTo>
                    <a:pt x="1537" y="176"/>
                  </a:lnTo>
                  <a:lnTo>
                    <a:pt x="1543" y="167"/>
                  </a:lnTo>
                  <a:lnTo>
                    <a:pt x="1550" y="158"/>
                  </a:lnTo>
                  <a:lnTo>
                    <a:pt x="1560" y="152"/>
                  </a:lnTo>
                  <a:lnTo>
                    <a:pt x="1570" y="150"/>
                  </a:lnTo>
                  <a:lnTo>
                    <a:pt x="1583" y="147"/>
                  </a:lnTo>
                  <a:lnTo>
                    <a:pt x="1583" y="147"/>
                  </a:lnTo>
                  <a:lnTo>
                    <a:pt x="1593" y="149"/>
                  </a:lnTo>
                  <a:lnTo>
                    <a:pt x="1604" y="150"/>
                  </a:lnTo>
                  <a:lnTo>
                    <a:pt x="1614" y="153"/>
                  </a:lnTo>
                  <a:lnTo>
                    <a:pt x="1624" y="156"/>
                  </a:lnTo>
                  <a:lnTo>
                    <a:pt x="1628" y="106"/>
                  </a:lnTo>
                  <a:lnTo>
                    <a:pt x="1628" y="106"/>
                  </a:lnTo>
                  <a:lnTo>
                    <a:pt x="1617" y="104"/>
                  </a:lnTo>
                  <a:lnTo>
                    <a:pt x="1607" y="102"/>
                  </a:lnTo>
                  <a:lnTo>
                    <a:pt x="1595" y="100"/>
                  </a:lnTo>
                  <a:lnTo>
                    <a:pt x="1584" y="100"/>
                  </a:lnTo>
                  <a:lnTo>
                    <a:pt x="1584" y="100"/>
                  </a:lnTo>
                  <a:lnTo>
                    <a:pt x="1569" y="100"/>
                  </a:lnTo>
                  <a:lnTo>
                    <a:pt x="1556" y="103"/>
                  </a:lnTo>
                  <a:lnTo>
                    <a:pt x="1544" y="105"/>
                  </a:lnTo>
                  <a:lnTo>
                    <a:pt x="1532" y="110"/>
                  </a:lnTo>
                  <a:lnTo>
                    <a:pt x="1522" y="115"/>
                  </a:lnTo>
                  <a:lnTo>
                    <a:pt x="1513" y="121"/>
                  </a:lnTo>
                  <a:lnTo>
                    <a:pt x="1504" y="128"/>
                  </a:lnTo>
                  <a:lnTo>
                    <a:pt x="1497" y="135"/>
                  </a:lnTo>
                  <a:lnTo>
                    <a:pt x="1490" y="144"/>
                  </a:lnTo>
                  <a:lnTo>
                    <a:pt x="1485" y="153"/>
                  </a:lnTo>
                  <a:lnTo>
                    <a:pt x="1480" y="163"/>
                  </a:lnTo>
                  <a:lnTo>
                    <a:pt x="1475" y="174"/>
                  </a:lnTo>
                  <a:lnTo>
                    <a:pt x="1473" y="186"/>
                  </a:lnTo>
                  <a:lnTo>
                    <a:pt x="1470" y="197"/>
                  </a:lnTo>
                  <a:lnTo>
                    <a:pt x="1469" y="210"/>
                  </a:lnTo>
                  <a:lnTo>
                    <a:pt x="1469" y="222"/>
                  </a:lnTo>
                  <a:lnTo>
                    <a:pt x="1469" y="222"/>
                  </a:lnTo>
                  <a:lnTo>
                    <a:pt x="1469" y="237"/>
                  </a:lnTo>
                  <a:lnTo>
                    <a:pt x="1470" y="249"/>
                  </a:lnTo>
                  <a:lnTo>
                    <a:pt x="1473" y="261"/>
                  </a:lnTo>
                  <a:lnTo>
                    <a:pt x="1475" y="272"/>
                  </a:lnTo>
                  <a:lnTo>
                    <a:pt x="1480" y="281"/>
                  </a:lnTo>
                  <a:lnTo>
                    <a:pt x="1484" y="290"/>
                  </a:lnTo>
                  <a:lnTo>
                    <a:pt x="1490" y="297"/>
                  </a:lnTo>
                  <a:lnTo>
                    <a:pt x="1496" y="304"/>
                  </a:lnTo>
                  <a:lnTo>
                    <a:pt x="1503" y="310"/>
                  </a:lnTo>
                  <a:lnTo>
                    <a:pt x="1510" y="316"/>
                  </a:lnTo>
                  <a:lnTo>
                    <a:pt x="1519" y="320"/>
                  </a:lnTo>
                  <a:lnTo>
                    <a:pt x="1527" y="324"/>
                  </a:lnTo>
                  <a:lnTo>
                    <a:pt x="1537" y="326"/>
                  </a:lnTo>
                  <a:lnTo>
                    <a:pt x="1546" y="328"/>
                  </a:lnTo>
                  <a:lnTo>
                    <a:pt x="1557" y="330"/>
                  </a:lnTo>
                  <a:lnTo>
                    <a:pt x="1569" y="330"/>
                  </a:lnTo>
                  <a:lnTo>
                    <a:pt x="1569" y="330"/>
                  </a:lnTo>
                  <a:lnTo>
                    <a:pt x="1586" y="330"/>
                  </a:lnTo>
                  <a:lnTo>
                    <a:pt x="1602" y="327"/>
                  </a:lnTo>
                  <a:lnTo>
                    <a:pt x="1616" y="324"/>
                  </a:lnTo>
                  <a:lnTo>
                    <a:pt x="1630" y="320"/>
                  </a:lnTo>
                  <a:lnTo>
                    <a:pt x="1630" y="320"/>
                  </a:lnTo>
                  <a:close/>
                  <a:moveTo>
                    <a:pt x="1866" y="326"/>
                  </a:moveTo>
                  <a:lnTo>
                    <a:pt x="1866" y="170"/>
                  </a:lnTo>
                  <a:lnTo>
                    <a:pt x="1866" y="170"/>
                  </a:lnTo>
                  <a:lnTo>
                    <a:pt x="1866" y="156"/>
                  </a:lnTo>
                  <a:lnTo>
                    <a:pt x="1863" y="143"/>
                  </a:lnTo>
                  <a:lnTo>
                    <a:pt x="1859" y="131"/>
                  </a:lnTo>
                  <a:lnTo>
                    <a:pt x="1853" y="121"/>
                  </a:lnTo>
                  <a:lnTo>
                    <a:pt x="1848" y="116"/>
                  </a:lnTo>
                  <a:lnTo>
                    <a:pt x="1843" y="111"/>
                  </a:lnTo>
                  <a:lnTo>
                    <a:pt x="1838" y="108"/>
                  </a:lnTo>
                  <a:lnTo>
                    <a:pt x="1832" y="105"/>
                  </a:lnTo>
                  <a:lnTo>
                    <a:pt x="1825" y="103"/>
                  </a:lnTo>
                  <a:lnTo>
                    <a:pt x="1818" y="100"/>
                  </a:lnTo>
                  <a:lnTo>
                    <a:pt x="1809" y="99"/>
                  </a:lnTo>
                  <a:lnTo>
                    <a:pt x="1801" y="99"/>
                  </a:lnTo>
                  <a:lnTo>
                    <a:pt x="1801" y="99"/>
                  </a:lnTo>
                  <a:lnTo>
                    <a:pt x="1788" y="100"/>
                  </a:lnTo>
                  <a:lnTo>
                    <a:pt x="1777" y="103"/>
                  </a:lnTo>
                  <a:lnTo>
                    <a:pt x="1766" y="106"/>
                  </a:lnTo>
                  <a:lnTo>
                    <a:pt x="1756" y="111"/>
                  </a:lnTo>
                  <a:lnTo>
                    <a:pt x="1748" y="117"/>
                  </a:lnTo>
                  <a:lnTo>
                    <a:pt x="1739" y="123"/>
                  </a:lnTo>
                  <a:lnTo>
                    <a:pt x="1733" y="132"/>
                  </a:lnTo>
                  <a:lnTo>
                    <a:pt x="1728" y="141"/>
                  </a:lnTo>
                  <a:lnTo>
                    <a:pt x="1727" y="140"/>
                  </a:lnTo>
                  <a:lnTo>
                    <a:pt x="1727" y="140"/>
                  </a:lnTo>
                  <a:lnTo>
                    <a:pt x="1728" y="129"/>
                  </a:lnTo>
                  <a:lnTo>
                    <a:pt x="1730" y="118"/>
                  </a:lnTo>
                  <a:lnTo>
                    <a:pt x="1731" y="96"/>
                  </a:lnTo>
                  <a:lnTo>
                    <a:pt x="1731" y="0"/>
                  </a:lnTo>
                  <a:lnTo>
                    <a:pt x="1674" y="0"/>
                  </a:lnTo>
                  <a:lnTo>
                    <a:pt x="1674" y="326"/>
                  </a:lnTo>
                  <a:lnTo>
                    <a:pt x="1731" y="326"/>
                  </a:lnTo>
                  <a:lnTo>
                    <a:pt x="1731" y="219"/>
                  </a:lnTo>
                  <a:lnTo>
                    <a:pt x="1731" y="219"/>
                  </a:lnTo>
                  <a:lnTo>
                    <a:pt x="1732" y="204"/>
                  </a:lnTo>
                  <a:lnTo>
                    <a:pt x="1734" y="191"/>
                  </a:lnTo>
                  <a:lnTo>
                    <a:pt x="1739" y="179"/>
                  </a:lnTo>
                  <a:lnTo>
                    <a:pt x="1747" y="168"/>
                  </a:lnTo>
                  <a:lnTo>
                    <a:pt x="1754" y="159"/>
                  </a:lnTo>
                  <a:lnTo>
                    <a:pt x="1762" y="153"/>
                  </a:lnTo>
                  <a:lnTo>
                    <a:pt x="1772" y="149"/>
                  </a:lnTo>
                  <a:lnTo>
                    <a:pt x="1778" y="147"/>
                  </a:lnTo>
                  <a:lnTo>
                    <a:pt x="1783" y="147"/>
                  </a:lnTo>
                  <a:lnTo>
                    <a:pt x="1783" y="147"/>
                  </a:lnTo>
                  <a:lnTo>
                    <a:pt x="1790" y="147"/>
                  </a:lnTo>
                  <a:lnTo>
                    <a:pt x="1796" y="150"/>
                  </a:lnTo>
                  <a:lnTo>
                    <a:pt x="1801" y="152"/>
                  </a:lnTo>
                  <a:lnTo>
                    <a:pt x="1804" y="157"/>
                  </a:lnTo>
                  <a:lnTo>
                    <a:pt x="1807" y="162"/>
                  </a:lnTo>
                  <a:lnTo>
                    <a:pt x="1808" y="169"/>
                  </a:lnTo>
                  <a:lnTo>
                    <a:pt x="1809" y="176"/>
                  </a:lnTo>
                  <a:lnTo>
                    <a:pt x="1810" y="184"/>
                  </a:lnTo>
                  <a:lnTo>
                    <a:pt x="1810" y="326"/>
                  </a:lnTo>
                  <a:lnTo>
                    <a:pt x="1866" y="326"/>
                  </a:lnTo>
                  <a:lnTo>
                    <a:pt x="1866" y="326"/>
                  </a:lnTo>
                  <a:close/>
                  <a:moveTo>
                    <a:pt x="2044" y="325"/>
                  </a:moveTo>
                  <a:lnTo>
                    <a:pt x="2044" y="279"/>
                  </a:lnTo>
                  <a:lnTo>
                    <a:pt x="2044" y="279"/>
                  </a:lnTo>
                  <a:lnTo>
                    <a:pt x="2031" y="281"/>
                  </a:lnTo>
                  <a:lnTo>
                    <a:pt x="2017" y="283"/>
                  </a:lnTo>
                  <a:lnTo>
                    <a:pt x="2017" y="283"/>
                  </a:lnTo>
                  <a:lnTo>
                    <a:pt x="2011" y="281"/>
                  </a:lnTo>
                  <a:lnTo>
                    <a:pt x="2005" y="280"/>
                  </a:lnTo>
                  <a:lnTo>
                    <a:pt x="2000" y="278"/>
                  </a:lnTo>
                  <a:lnTo>
                    <a:pt x="1996" y="274"/>
                  </a:lnTo>
                  <a:lnTo>
                    <a:pt x="1994" y="269"/>
                  </a:lnTo>
                  <a:lnTo>
                    <a:pt x="1992" y="263"/>
                  </a:lnTo>
                  <a:lnTo>
                    <a:pt x="1991" y="256"/>
                  </a:lnTo>
                  <a:lnTo>
                    <a:pt x="1991" y="245"/>
                  </a:lnTo>
                  <a:lnTo>
                    <a:pt x="1991" y="149"/>
                  </a:lnTo>
                  <a:lnTo>
                    <a:pt x="2044" y="149"/>
                  </a:lnTo>
                  <a:lnTo>
                    <a:pt x="2044" y="104"/>
                  </a:lnTo>
                  <a:lnTo>
                    <a:pt x="1991" y="104"/>
                  </a:lnTo>
                  <a:lnTo>
                    <a:pt x="1991" y="21"/>
                  </a:lnTo>
                  <a:lnTo>
                    <a:pt x="1933" y="36"/>
                  </a:lnTo>
                  <a:lnTo>
                    <a:pt x="1933" y="104"/>
                  </a:lnTo>
                  <a:lnTo>
                    <a:pt x="1896" y="104"/>
                  </a:lnTo>
                  <a:lnTo>
                    <a:pt x="1896" y="149"/>
                  </a:lnTo>
                  <a:lnTo>
                    <a:pt x="1935" y="149"/>
                  </a:lnTo>
                  <a:lnTo>
                    <a:pt x="1935" y="261"/>
                  </a:lnTo>
                  <a:lnTo>
                    <a:pt x="1935" y="261"/>
                  </a:lnTo>
                  <a:lnTo>
                    <a:pt x="1935" y="279"/>
                  </a:lnTo>
                  <a:lnTo>
                    <a:pt x="1937" y="293"/>
                  </a:lnTo>
                  <a:lnTo>
                    <a:pt x="1942" y="305"/>
                  </a:lnTo>
                  <a:lnTo>
                    <a:pt x="1944" y="310"/>
                  </a:lnTo>
                  <a:lnTo>
                    <a:pt x="1948" y="315"/>
                  </a:lnTo>
                  <a:lnTo>
                    <a:pt x="1951" y="319"/>
                  </a:lnTo>
                  <a:lnTo>
                    <a:pt x="1956" y="322"/>
                  </a:lnTo>
                  <a:lnTo>
                    <a:pt x="1962" y="325"/>
                  </a:lnTo>
                  <a:lnTo>
                    <a:pt x="1967" y="327"/>
                  </a:lnTo>
                  <a:lnTo>
                    <a:pt x="1982" y="330"/>
                  </a:lnTo>
                  <a:lnTo>
                    <a:pt x="1999" y="331"/>
                  </a:lnTo>
                  <a:lnTo>
                    <a:pt x="1999" y="331"/>
                  </a:lnTo>
                  <a:lnTo>
                    <a:pt x="2011" y="330"/>
                  </a:lnTo>
                  <a:lnTo>
                    <a:pt x="2023" y="328"/>
                  </a:lnTo>
                  <a:lnTo>
                    <a:pt x="2044" y="325"/>
                  </a:lnTo>
                  <a:lnTo>
                    <a:pt x="2044" y="325"/>
                  </a:lnTo>
                  <a:close/>
                  <a:moveTo>
                    <a:pt x="2412" y="209"/>
                  </a:moveTo>
                  <a:lnTo>
                    <a:pt x="2412" y="24"/>
                  </a:lnTo>
                  <a:lnTo>
                    <a:pt x="2354" y="24"/>
                  </a:lnTo>
                  <a:lnTo>
                    <a:pt x="2354" y="213"/>
                  </a:lnTo>
                  <a:lnTo>
                    <a:pt x="2354" y="213"/>
                  </a:lnTo>
                  <a:lnTo>
                    <a:pt x="2353" y="231"/>
                  </a:lnTo>
                  <a:lnTo>
                    <a:pt x="2351" y="245"/>
                  </a:lnTo>
                  <a:lnTo>
                    <a:pt x="2346" y="257"/>
                  </a:lnTo>
                  <a:lnTo>
                    <a:pt x="2343" y="262"/>
                  </a:lnTo>
                  <a:lnTo>
                    <a:pt x="2340" y="267"/>
                  </a:lnTo>
                  <a:lnTo>
                    <a:pt x="2335" y="270"/>
                  </a:lnTo>
                  <a:lnTo>
                    <a:pt x="2330" y="274"/>
                  </a:lnTo>
                  <a:lnTo>
                    <a:pt x="2325" y="277"/>
                  </a:lnTo>
                  <a:lnTo>
                    <a:pt x="2319" y="279"/>
                  </a:lnTo>
                  <a:lnTo>
                    <a:pt x="2306" y="281"/>
                  </a:lnTo>
                  <a:lnTo>
                    <a:pt x="2290" y="283"/>
                  </a:lnTo>
                  <a:lnTo>
                    <a:pt x="2290" y="283"/>
                  </a:lnTo>
                  <a:lnTo>
                    <a:pt x="2273" y="281"/>
                  </a:lnTo>
                  <a:lnTo>
                    <a:pt x="2266" y="280"/>
                  </a:lnTo>
                  <a:lnTo>
                    <a:pt x="2260" y="278"/>
                  </a:lnTo>
                  <a:lnTo>
                    <a:pt x="2254" y="275"/>
                  </a:lnTo>
                  <a:lnTo>
                    <a:pt x="2249" y="272"/>
                  </a:lnTo>
                  <a:lnTo>
                    <a:pt x="2245" y="268"/>
                  </a:lnTo>
                  <a:lnTo>
                    <a:pt x="2241" y="264"/>
                  </a:lnTo>
                  <a:lnTo>
                    <a:pt x="2235" y="255"/>
                  </a:lnTo>
                  <a:lnTo>
                    <a:pt x="2231" y="244"/>
                  </a:lnTo>
                  <a:lnTo>
                    <a:pt x="2229" y="232"/>
                  </a:lnTo>
                  <a:lnTo>
                    <a:pt x="2229" y="219"/>
                  </a:lnTo>
                  <a:lnTo>
                    <a:pt x="2229" y="24"/>
                  </a:lnTo>
                  <a:lnTo>
                    <a:pt x="2171" y="24"/>
                  </a:lnTo>
                  <a:lnTo>
                    <a:pt x="2171" y="221"/>
                  </a:lnTo>
                  <a:lnTo>
                    <a:pt x="2171" y="221"/>
                  </a:lnTo>
                  <a:lnTo>
                    <a:pt x="2172" y="243"/>
                  </a:lnTo>
                  <a:lnTo>
                    <a:pt x="2173" y="254"/>
                  </a:lnTo>
                  <a:lnTo>
                    <a:pt x="2176" y="263"/>
                  </a:lnTo>
                  <a:lnTo>
                    <a:pt x="2178" y="273"/>
                  </a:lnTo>
                  <a:lnTo>
                    <a:pt x="2182" y="281"/>
                  </a:lnTo>
                  <a:lnTo>
                    <a:pt x="2187" y="290"/>
                  </a:lnTo>
                  <a:lnTo>
                    <a:pt x="2193" y="298"/>
                  </a:lnTo>
                  <a:lnTo>
                    <a:pt x="2200" y="305"/>
                  </a:lnTo>
                  <a:lnTo>
                    <a:pt x="2208" y="312"/>
                  </a:lnTo>
                  <a:lnTo>
                    <a:pt x="2218" y="318"/>
                  </a:lnTo>
                  <a:lnTo>
                    <a:pt x="2229" y="322"/>
                  </a:lnTo>
                  <a:lnTo>
                    <a:pt x="2241" y="326"/>
                  </a:lnTo>
                  <a:lnTo>
                    <a:pt x="2254" y="328"/>
                  </a:lnTo>
                  <a:lnTo>
                    <a:pt x="2270" y="331"/>
                  </a:lnTo>
                  <a:lnTo>
                    <a:pt x="2287" y="331"/>
                  </a:lnTo>
                  <a:lnTo>
                    <a:pt x="2287" y="331"/>
                  </a:lnTo>
                  <a:lnTo>
                    <a:pt x="2301" y="331"/>
                  </a:lnTo>
                  <a:lnTo>
                    <a:pt x="2314" y="330"/>
                  </a:lnTo>
                  <a:lnTo>
                    <a:pt x="2328" y="327"/>
                  </a:lnTo>
                  <a:lnTo>
                    <a:pt x="2340" y="324"/>
                  </a:lnTo>
                  <a:lnTo>
                    <a:pt x="2351" y="319"/>
                  </a:lnTo>
                  <a:lnTo>
                    <a:pt x="2361" y="314"/>
                  </a:lnTo>
                  <a:lnTo>
                    <a:pt x="2371" y="308"/>
                  </a:lnTo>
                  <a:lnTo>
                    <a:pt x="2380" y="301"/>
                  </a:lnTo>
                  <a:lnTo>
                    <a:pt x="2387" y="293"/>
                  </a:lnTo>
                  <a:lnTo>
                    <a:pt x="2393" y="284"/>
                  </a:lnTo>
                  <a:lnTo>
                    <a:pt x="2399" y="274"/>
                  </a:lnTo>
                  <a:lnTo>
                    <a:pt x="2404" y="263"/>
                  </a:lnTo>
                  <a:lnTo>
                    <a:pt x="2407" y="251"/>
                  </a:lnTo>
                  <a:lnTo>
                    <a:pt x="2410" y="238"/>
                  </a:lnTo>
                  <a:lnTo>
                    <a:pt x="2411" y="225"/>
                  </a:lnTo>
                  <a:lnTo>
                    <a:pt x="2412" y="209"/>
                  </a:lnTo>
                  <a:lnTo>
                    <a:pt x="2412" y="209"/>
                  </a:lnTo>
                  <a:close/>
                  <a:moveTo>
                    <a:pt x="2804" y="326"/>
                  </a:moveTo>
                  <a:lnTo>
                    <a:pt x="2757" y="24"/>
                  </a:lnTo>
                  <a:lnTo>
                    <a:pt x="2689" y="24"/>
                  </a:lnTo>
                  <a:lnTo>
                    <a:pt x="2638" y="180"/>
                  </a:lnTo>
                  <a:lnTo>
                    <a:pt x="2638" y="180"/>
                  </a:lnTo>
                  <a:lnTo>
                    <a:pt x="2628" y="211"/>
                  </a:lnTo>
                  <a:lnTo>
                    <a:pt x="2621" y="243"/>
                  </a:lnTo>
                  <a:lnTo>
                    <a:pt x="2621" y="243"/>
                  </a:lnTo>
                  <a:lnTo>
                    <a:pt x="2621" y="243"/>
                  </a:lnTo>
                  <a:lnTo>
                    <a:pt x="2614" y="211"/>
                  </a:lnTo>
                  <a:lnTo>
                    <a:pt x="2604" y="180"/>
                  </a:lnTo>
                  <a:lnTo>
                    <a:pt x="2553" y="24"/>
                  </a:lnTo>
                  <a:lnTo>
                    <a:pt x="2486" y="24"/>
                  </a:lnTo>
                  <a:lnTo>
                    <a:pt x="2440" y="326"/>
                  </a:lnTo>
                  <a:lnTo>
                    <a:pt x="2498" y="326"/>
                  </a:lnTo>
                  <a:lnTo>
                    <a:pt x="2515" y="187"/>
                  </a:lnTo>
                  <a:lnTo>
                    <a:pt x="2515" y="187"/>
                  </a:lnTo>
                  <a:lnTo>
                    <a:pt x="2519" y="149"/>
                  </a:lnTo>
                  <a:lnTo>
                    <a:pt x="2523" y="110"/>
                  </a:lnTo>
                  <a:lnTo>
                    <a:pt x="2524" y="110"/>
                  </a:lnTo>
                  <a:lnTo>
                    <a:pt x="2524" y="110"/>
                  </a:lnTo>
                  <a:lnTo>
                    <a:pt x="2528" y="129"/>
                  </a:lnTo>
                  <a:lnTo>
                    <a:pt x="2533" y="149"/>
                  </a:lnTo>
                  <a:lnTo>
                    <a:pt x="2544" y="186"/>
                  </a:lnTo>
                  <a:lnTo>
                    <a:pt x="2589" y="326"/>
                  </a:lnTo>
                  <a:lnTo>
                    <a:pt x="2647" y="326"/>
                  </a:lnTo>
                  <a:lnTo>
                    <a:pt x="2694" y="175"/>
                  </a:lnTo>
                  <a:lnTo>
                    <a:pt x="2694" y="175"/>
                  </a:lnTo>
                  <a:lnTo>
                    <a:pt x="2704" y="141"/>
                  </a:lnTo>
                  <a:lnTo>
                    <a:pt x="2711" y="110"/>
                  </a:lnTo>
                  <a:lnTo>
                    <a:pt x="2712" y="110"/>
                  </a:lnTo>
                  <a:lnTo>
                    <a:pt x="2712" y="110"/>
                  </a:lnTo>
                  <a:lnTo>
                    <a:pt x="2716" y="144"/>
                  </a:lnTo>
                  <a:lnTo>
                    <a:pt x="2722" y="182"/>
                  </a:lnTo>
                  <a:lnTo>
                    <a:pt x="2743" y="326"/>
                  </a:lnTo>
                  <a:lnTo>
                    <a:pt x="2804" y="326"/>
                  </a:lnTo>
                  <a:lnTo>
                    <a:pt x="2804" y="326"/>
                  </a:lnTo>
                  <a:close/>
                  <a:moveTo>
                    <a:pt x="3043" y="316"/>
                  </a:moveTo>
                  <a:lnTo>
                    <a:pt x="3036" y="264"/>
                  </a:lnTo>
                  <a:lnTo>
                    <a:pt x="3036" y="264"/>
                  </a:lnTo>
                  <a:lnTo>
                    <a:pt x="3022" y="269"/>
                  </a:lnTo>
                  <a:lnTo>
                    <a:pt x="3008" y="274"/>
                  </a:lnTo>
                  <a:lnTo>
                    <a:pt x="2992" y="277"/>
                  </a:lnTo>
                  <a:lnTo>
                    <a:pt x="2978" y="278"/>
                  </a:lnTo>
                  <a:lnTo>
                    <a:pt x="2978" y="278"/>
                  </a:lnTo>
                  <a:lnTo>
                    <a:pt x="2967" y="277"/>
                  </a:lnTo>
                  <a:lnTo>
                    <a:pt x="2956" y="275"/>
                  </a:lnTo>
                  <a:lnTo>
                    <a:pt x="2946" y="274"/>
                  </a:lnTo>
                  <a:lnTo>
                    <a:pt x="2938" y="270"/>
                  </a:lnTo>
                  <a:lnTo>
                    <a:pt x="2931" y="267"/>
                  </a:lnTo>
                  <a:lnTo>
                    <a:pt x="2923" y="262"/>
                  </a:lnTo>
                  <a:lnTo>
                    <a:pt x="2916" y="257"/>
                  </a:lnTo>
                  <a:lnTo>
                    <a:pt x="2911" y="251"/>
                  </a:lnTo>
                  <a:lnTo>
                    <a:pt x="2905" y="244"/>
                  </a:lnTo>
                  <a:lnTo>
                    <a:pt x="2902" y="237"/>
                  </a:lnTo>
                  <a:lnTo>
                    <a:pt x="2898" y="228"/>
                  </a:lnTo>
                  <a:lnTo>
                    <a:pt x="2894" y="219"/>
                  </a:lnTo>
                  <a:lnTo>
                    <a:pt x="2892" y="209"/>
                  </a:lnTo>
                  <a:lnTo>
                    <a:pt x="2891" y="198"/>
                  </a:lnTo>
                  <a:lnTo>
                    <a:pt x="2890" y="175"/>
                  </a:lnTo>
                  <a:lnTo>
                    <a:pt x="2890" y="175"/>
                  </a:lnTo>
                  <a:lnTo>
                    <a:pt x="2891" y="155"/>
                  </a:lnTo>
                  <a:lnTo>
                    <a:pt x="2892" y="144"/>
                  </a:lnTo>
                  <a:lnTo>
                    <a:pt x="2894" y="135"/>
                  </a:lnTo>
                  <a:lnTo>
                    <a:pt x="2898" y="126"/>
                  </a:lnTo>
                  <a:lnTo>
                    <a:pt x="2902" y="117"/>
                  </a:lnTo>
                  <a:lnTo>
                    <a:pt x="2905" y="110"/>
                  </a:lnTo>
                  <a:lnTo>
                    <a:pt x="2910" y="103"/>
                  </a:lnTo>
                  <a:lnTo>
                    <a:pt x="2916" y="97"/>
                  </a:lnTo>
                  <a:lnTo>
                    <a:pt x="2922" y="91"/>
                  </a:lnTo>
                  <a:lnTo>
                    <a:pt x="2929" y="86"/>
                  </a:lnTo>
                  <a:lnTo>
                    <a:pt x="2937" y="82"/>
                  </a:lnTo>
                  <a:lnTo>
                    <a:pt x="2945" y="79"/>
                  </a:lnTo>
                  <a:lnTo>
                    <a:pt x="2954" y="76"/>
                  </a:lnTo>
                  <a:lnTo>
                    <a:pt x="2963" y="75"/>
                  </a:lnTo>
                  <a:lnTo>
                    <a:pt x="2974" y="74"/>
                  </a:lnTo>
                  <a:lnTo>
                    <a:pt x="2974" y="74"/>
                  </a:lnTo>
                  <a:lnTo>
                    <a:pt x="2989" y="75"/>
                  </a:lnTo>
                  <a:lnTo>
                    <a:pt x="3004" y="76"/>
                  </a:lnTo>
                  <a:lnTo>
                    <a:pt x="3019" y="80"/>
                  </a:lnTo>
                  <a:lnTo>
                    <a:pt x="3034" y="83"/>
                  </a:lnTo>
                  <a:lnTo>
                    <a:pt x="3040" y="30"/>
                  </a:lnTo>
                  <a:lnTo>
                    <a:pt x="3040" y="30"/>
                  </a:lnTo>
                  <a:lnTo>
                    <a:pt x="3025" y="27"/>
                  </a:lnTo>
                  <a:lnTo>
                    <a:pt x="3009" y="24"/>
                  </a:lnTo>
                  <a:lnTo>
                    <a:pt x="2993" y="23"/>
                  </a:lnTo>
                  <a:lnTo>
                    <a:pt x="2976" y="23"/>
                  </a:lnTo>
                  <a:lnTo>
                    <a:pt x="2976" y="23"/>
                  </a:lnTo>
                  <a:lnTo>
                    <a:pt x="2958" y="23"/>
                  </a:lnTo>
                  <a:lnTo>
                    <a:pt x="2942" y="26"/>
                  </a:lnTo>
                  <a:lnTo>
                    <a:pt x="2926" y="29"/>
                  </a:lnTo>
                  <a:lnTo>
                    <a:pt x="2910" y="34"/>
                  </a:lnTo>
                  <a:lnTo>
                    <a:pt x="2897" y="41"/>
                  </a:lnTo>
                  <a:lnTo>
                    <a:pt x="2885" y="48"/>
                  </a:lnTo>
                  <a:lnTo>
                    <a:pt x="2874" y="58"/>
                  </a:lnTo>
                  <a:lnTo>
                    <a:pt x="2863" y="68"/>
                  </a:lnTo>
                  <a:lnTo>
                    <a:pt x="2855" y="80"/>
                  </a:lnTo>
                  <a:lnTo>
                    <a:pt x="2847" y="92"/>
                  </a:lnTo>
                  <a:lnTo>
                    <a:pt x="2840" y="105"/>
                  </a:lnTo>
                  <a:lnTo>
                    <a:pt x="2835" y="120"/>
                  </a:lnTo>
                  <a:lnTo>
                    <a:pt x="2831" y="134"/>
                  </a:lnTo>
                  <a:lnTo>
                    <a:pt x="2828" y="151"/>
                  </a:lnTo>
                  <a:lnTo>
                    <a:pt x="2827" y="168"/>
                  </a:lnTo>
                  <a:lnTo>
                    <a:pt x="2826" y="185"/>
                  </a:lnTo>
                  <a:lnTo>
                    <a:pt x="2826" y="185"/>
                  </a:lnTo>
                  <a:lnTo>
                    <a:pt x="2826" y="199"/>
                  </a:lnTo>
                  <a:lnTo>
                    <a:pt x="2828" y="213"/>
                  </a:lnTo>
                  <a:lnTo>
                    <a:pt x="2829" y="226"/>
                  </a:lnTo>
                  <a:lnTo>
                    <a:pt x="2833" y="239"/>
                  </a:lnTo>
                  <a:lnTo>
                    <a:pt x="2837" y="252"/>
                  </a:lnTo>
                  <a:lnTo>
                    <a:pt x="2843" y="263"/>
                  </a:lnTo>
                  <a:lnTo>
                    <a:pt x="2849" y="275"/>
                  </a:lnTo>
                  <a:lnTo>
                    <a:pt x="2856" y="286"/>
                  </a:lnTo>
                  <a:lnTo>
                    <a:pt x="2864" y="296"/>
                  </a:lnTo>
                  <a:lnTo>
                    <a:pt x="2875" y="304"/>
                  </a:lnTo>
                  <a:lnTo>
                    <a:pt x="2886" y="312"/>
                  </a:lnTo>
                  <a:lnTo>
                    <a:pt x="2899" y="318"/>
                  </a:lnTo>
                  <a:lnTo>
                    <a:pt x="2913" y="324"/>
                  </a:lnTo>
                  <a:lnTo>
                    <a:pt x="2928" y="327"/>
                  </a:lnTo>
                  <a:lnTo>
                    <a:pt x="2946" y="330"/>
                  </a:lnTo>
                  <a:lnTo>
                    <a:pt x="2964" y="330"/>
                  </a:lnTo>
                  <a:lnTo>
                    <a:pt x="2964" y="330"/>
                  </a:lnTo>
                  <a:lnTo>
                    <a:pt x="2986" y="330"/>
                  </a:lnTo>
                  <a:lnTo>
                    <a:pt x="3005" y="326"/>
                  </a:lnTo>
                  <a:lnTo>
                    <a:pt x="3025" y="322"/>
                  </a:lnTo>
                  <a:lnTo>
                    <a:pt x="3043" y="316"/>
                  </a:lnTo>
                  <a:lnTo>
                    <a:pt x="3043" y="316"/>
                  </a:lnTo>
                  <a:close/>
                  <a:moveTo>
                    <a:pt x="3249" y="194"/>
                  </a:moveTo>
                  <a:lnTo>
                    <a:pt x="3249" y="150"/>
                  </a:lnTo>
                  <a:lnTo>
                    <a:pt x="3184" y="150"/>
                  </a:lnTo>
                  <a:lnTo>
                    <a:pt x="3184" y="83"/>
                  </a:lnTo>
                  <a:lnTo>
                    <a:pt x="3134" y="83"/>
                  </a:lnTo>
                  <a:lnTo>
                    <a:pt x="3134" y="150"/>
                  </a:lnTo>
                  <a:lnTo>
                    <a:pt x="3069" y="150"/>
                  </a:lnTo>
                  <a:lnTo>
                    <a:pt x="3069" y="194"/>
                  </a:lnTo>
                  <a:lnTo>
                    <a:pt x="3134" y="194"/>
                  </a:lnTo>
                  <a:lnTo>
                    <a:pt x="3134" y="261"/>
                  </a:lnTo>
                  <a:lnTo>
                    <a:pt x="3184" y="261"/>
                  </a:lnTo>
                  <a:lnTo>
                    <a:pt x="3184" y="194"/>
                  </a:lnTo>
                  <a:lnTo>
                    <a:pt x="3249" y="194"/>
                  </a:lnTo>
                  <a:lnTo>
                    <a:pt x="3249" y="194"/>
                  </a:lnTo>
                  <a:close/>
                </a:path>
              </a:pathLst>
            </a:custGeom>
            <a:solidFill>
              <a:srgbClr val="0042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40533469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68313" y="260351"/>
            <a:ext cx="8229600" cy="1143000"/>
          </a:xfrm>
        </p:spPr>
        <p:txBody>
          <a:bodyPr anchor="b"/>
          <a:lstStyle/>
          <a:p>
            <a:r>
              <a:rPr lang="nl-NL" smtClean="0"/>
              <a:t>Klik om de stijl te bewerken</a:t>
            </a:r>
            <a:endParaRPr lang="nl-NL" dirty="0"/>
          </a:p>
        </p:txBody>
      </p:sp>
      <p:sp>
        <p:nvSpPr>
          <p:cNvPr id="6" name="Tijdelijke aanduiding voor dianummer 6"/>
          <p:cNvSpPr>
            <a:spLocks noGrp="1"/>
          </p:cNvSpPr>
          <p:nvPr>
            <p:ph type="sldNum" sz="quarter" idx="4"/>
          </p:nvPr>
        </p:nvSpPr>
        <p:spPr>
          <a:xfrm>
            <a:off x="8316416" y="6309320"/>
            <a:ext cx="611088" cy="365125"/>
          </a:xfrm>
          <a:prstGeom prst="rect">
            <a:avLst/>
          </a:prstGeom>
        </p:spPr>
        <p:txBody>
          <a:bodyPr/>
          <a:lstStyle>
            <a:lvl1pPr algn="r">
              <a:defRPr/>
            </a:lvl1pPr>
          </a:lstStyle>
          <a:p>
            <a:fld id="{0F2B34C6-6653-473B-ACCB-9371572A61D6}" type="slidenum">
              <a:rPr lang="nl-NL" smtClean="0"/>
              <a:pPr/>
              <a:t>‹nr.›</a:t>
            </a:fld>
            <a:endParaRPr lang="nl-NL" dirty="0"/>
          </a:p>
        </p:txBody>
      </p:sp>
      <p:sp>
        <p:nvSpPr>
          <p:cNvPr id="9" name="Tijdelijke aanduiding voor tekst 8"/>
          <p:cNvSpPr>
            <a:spLocks noGrp="1"/>
          </p:cNvSpPr>
          <p:nvPr>
            <p:ph type="body" sz="quarter" idx="10"/>
          </p:nvPr>
        </p:nvSpPr>
        <p:spPr>
          <a:xfrm>
            <a:off x="468314" y="1604797"/>
            <a:ext cx="8207375" cy="4032251"/>
          </a:xfrm>
        </p:spPr>
        <p:txBody>
          <a:bodyPr/>
          <a:lstStyle>
            <a:lvl1pPr marL="0" indent="0">
              <a:buNone/>
              <a:defRPr/>
            </a:lvl1pPr>
          </a:lstStyle>
          <a:p>
            <a:pPr lvl="0"/>
            <a:r>
              <a:rPr lang="nl-NL" smtClean="0"/>
              <a:t>Klik om de modelstijlen te bewerken</a:t>
            </a:r>
          </a:p>
        </p:txBody>
      </p:sp>
    </p:spTree>
    <p:extLst>
      <p:ext uri="{BB962C8B-B14F-4D97-AF65-F5344CB8AC3E}">
        <p14:creationId xmlns:p14="http://schemas.microsoft.com/office/powerpoint/2010/main" val="37401993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68313" y="260351"/>
            <a:ext cx="8229600" cy="1143000"/>
          </a:xfrm>
        </p:spPr>
        <p:txBody>
          <a:bodyPr anchor="b">
            <a:normAutofit/>
          </a:bodyPr>
          <a:lstStyle>
            <a:lvl1pPr algn="l">
              <a:defRPr sz="2800" b="1">
                <a:latin typeface="TheSansOffice LF"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a:xfrm>
            <a:off x="468313" y="1604434"/>
            <a:ext cx="8229600" cy="4176465"/>
          </a:xfrm>
        </p:spPr>
        <p:txBody>
          <a:bodyPr/>
          <a:lstStyle>
            <a:lvl1pPr>
              <a:defRPr sz="2400">
                <a:latin typeface="TheSansOffice LF" pitchFamily="34" charset="0"/>
              </a:defRPr>
            </a:lvl1pPr>
            <a:lvl2pPr>
              <a:defRPr sz="2400">
                <a:latin typeface="TheSansOffice LF" pitchFamily="34" charset="0"/>
              </a:defRPr>
            </a:lvl2pPr>
            <a:lvl3pPr>
              <a:defRPr>
                <a:latin typeface="TheSansOffice LF" pitchFamily="34" charset="0"/>
              </a:defRPr>
            </a:lvl3pPr>
            <a:lvl4pPr>
              <a:defRPr>
                <a:latin typeface="TheSansOffice LF" pitchFamily="34" charset="0"/>
              </a:defRPr>
            </a:lvl4pPr>
            <a:lvl5pPr>
              <a:defRPr>
                <a:latin typeface="TheSansOffice LF"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7" name="Rechthoek 6"/>
          <p:cNvSpPr/>
          <p:nvPr userDrawn="1"/>
        </p:nvSpPr>
        <p:spPr>
          <a:xfrm>
            <a:off x="0" y="6021289"/>
            <a:ext cx="9144000" cy="18002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8" name="Tijdelijke aanduiding voor dianummer 6"/>
          <p:cNvSpPr>
            <a:spLocks noGrp="1"/>
          </p:cNvSpPr>
          <p:nvPr>
            <p:ph type="sldNum" sz="quarter" idx="4"/>
          </p:nvPr>
        </p:nvSpPr>
        <p:spPr>
          <a:xfrm>
            <a:off x="8316416" y="6309320"/>
            <a:ext cx="611088" cy="365125"/>
          </a:xfrm>
          <a:prstGeom prst="rect">
            <a:avLst/>
          </a:prstGeom>
        </p:spPr>
        <p:txBody>
          <a:bodyPr/>
          <a:lstStyle>
            <a:lvl1pPr algn="r">
              <a:defRPr/>
            </a:lvl1pPr>
          </a:lstStyle>
          <a:p>
            <a:fld id="{0F2B34C6-6653-473B-ACCB-9371572A61D6}" type="slidenum">
              <a:rPr lang="nl-NL" smtClean="0"/>
              <a:pPr/>
              <a:t>‹nr.›</a:t>
            </a:fld>
            <a:endParaRPr lang="nl-NL" dirty="0"/>
          </a:p>
        </p:txBody>
      </p:sp>
    </p:spTree>
    <p:extLst>
      <p:ext uri="{BB962C8B-B14F-4D97-AF65-F5344CB8AC3E}">
        <p14:creationId xmlns:p14="http://schemas.microsoft.com/office/powerpoint/2010/main" val="22156352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68313" y="260351"/>
            <a:ext cx="8229600" cy="1143000"/>
          </a:xfrm>
        </p:spPr>
        <p:txBody>
          <a:bodyPr anchor="b"/>
          <a:lstStyle/>
          <a:p>
            <a:r>
              <a:rPr lang="nl-NL" smtClean="0"/>
              <a:t>Klik om de stijl te bewerken</a:t>
            </a:r>
            <a:endParaRPr lang="nl-NL" dirty="0"/>
          </a:p>
        </p:txBody>
      </p:sp>
      <p:sp>
        <p:nvSpPr>
          <p:cNvPr id="3" name="Tijdelijke aanduiding voor inhoud 2"/>
          <p:cNvSpPr>
            <a:spLocks noGrp="1"/>
          </p:cNvSpPr>
          <p:nvPr>
            <p:ph sz="half" idx="1"/>
          </p:nvPr>
        </p:nvSpPr>
        <p:spPr>
          <a:xfrm>
            <a:off x="468313" y="1604434"/>
            <a:ext cx="4038600" cy="43208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inhoud 3"/>
          <p:cNvSpPr>
            <a:spLocks noGrp="1"/>
          </p:cNvSpPr>
          <p:nvPr>
            <p:ph sz="half" idx="2"/>
          </p:nvPr>
        </p:nvSpPr>
        <p:spPr>
          <a:xfrm>
            <a:off x="4648200" y="1600202"/>
            <a:ext cx="4038600" cy="43250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8" name="Tijdelijke aanduiding voor dianummer 6"/>
          <p:cNvSpPr>
            <a:spLocks noGrp="1"/>
          </p:cNvSpPr>
          <p:nvPr>
            <p:ph type="sldNum" sz="quarter" idx="4"/>
          </p:nvPr>
        </p:nvSpPr>
        <p:spPr>
          <a:xfrm>
            <a:off x="8316416" y="6309320"/>
            <a:ext cx="611088" cy="365125"/>
          </a:xfrm>
          <a:prstGeom prst="rect">
            <a:avLst/>
          </a:prstGeom>
        </p:spPr>
        <p:txBody>
          <a:bodyPr/>
          <a:lstStyle>
            <a:lvl1pPr algn="r">
              <a:defRPr/>
            </a:lvl1pPr>
          </a:lstStyle>
          <a:p>
            <a:fld id="{0F2B34C6-6653-473B-ACCB-9371572A61D6}" type="slidenum">
              <a:rPr lang="nl-NL" smtClean="0"/>
              <a:pPr/>
              <a:t>‹nr.›</a:t>
            </a:fld>
            <a:endParaRPr lang="nl-NL" dirty="0"/>
          </a:p>
        </p:txBody>
      </p:sp>
    </p:spTree>
    <p:extLst>
      <p:ext uri="{BB962C8B-B14F-4D97-AF65-F5344CB8AC3E}">
        <p14:creationId xmlns:p14="http://schemas.microsoft.com/office/powerpoint/2010/main" val="31357148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Tijdelijke aanduiding voor dianummer 6"/>
          <p:cNvSpPr>
            <a:spLocks noGrp="1"/>
          </p:cNvSpPr>
          <p:nvPr>
            <p:ph type="sldNum" sz="quarter" idx="4"/>
          </p:nvPr>
        </p:nvSpPr>
        <p:spPr>
          <a:xfrm>
            <a:off x="8316416" y="6309320"/>
            <a:ext cx="611088" cy="365125"/>
          </a:xfrm>
          <a:prstGeom prst="rect">
            <a:avLst/>
          </a:prstGeom>
        </p:spPr>
        <p:txBody>
          <a:bodyPr/>
          <a:lstStyle>
            <a:lvl1pPr algn="r">
              <a:defRPr/>
            </a:lvl1pPr>
          </a:lstStyle>
          <a:p>
            <a:fld id="{0F2B34C6-6653-473B-ACCB-9371572A61D6}" type="slidenum">
              <a:rPr lang="nl-NL" smtClean="0"/>
              <a:pPr/>
              <a:t>‹nr.›</a:t>
            </a:fld>
            <a:endParaRPr lang="nl-NL" dirty="0"/>
          </a:p>
        </p:txBody>
      </p:sp>
    </p:spTree>
    <p:extLst>
      <p:ext uri="{BB962C8B-B14F-4D97-AF65-F5344CB8AC3E}">
        <p14:creationId xmlns:p14="http://schemas.microsoft.com/office/powerpoint/2010/main" val="13710762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8313" y="260648"/>
            <a:ext cx="8229600" cy="1143000"/>
          </a:xfrm>
          <a:prstGeom prst="rect">
            <a:avLst/>
          </a:prstGeom>
        </p:spPr>
        <p:txBody>
          <a:bodyPr vert="horz" lIns="91440" tIns="45720" rIns="91440" bIns="45720" rtlCol="0" anchor="t">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68313" y="1700809"/>
            <a:ext cx="8229600" cy="4176465"/>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8" name="Rechthoek 7"/>
          <p:cNvSpPr/>
          <p:nvPr/>
        </p:nvSpPr>
        <p:spPr>
          <a:xfrm>
            <a:off x="0" y="6021289"/>
            <a:ext cx="9144000" cy="18002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9" name="Tijdelijke aanduiding voor dianummer 6"/>
          <p:cNvSpPr>
            <a:spLocks noGrp="1"/>
          </p:cNvSpPr>
          <p:nvPr>
            <p:ph type="sldNum" sz="quarter" idx="4"/>
          </p:nvPr>
        </p:nvSpPr>
        <p:spPr>
          <a:xfrm>
            <a:off x="8316416" y="6309320"/>
            <a:ext cx="611088" cy="365125"/>
          </a:xfrm>
          <a:prstGeom prst="rect">
            <a:avLst/>
          </a:prstGeom>
        </p:spPr>
        <p:txBody>
          <a:bodyPr/>
          <a:lstStyle>
            <a:lvl1pPr algn="r">
              <a:defRPr sz="1400"/>
            </a:lvl1pPr>
          </a:lstStyle>
          <a:p>
            <a:fld id="{0F2B34C6-6653-473B-ACCB-9371572A61D6}" type="slidenum">
              <a:rPr lang="nl-NL" smtClean="0"/>
              <a:pPr/>
              <a:t>‹nr.›</a:t>
            </a:fld>
            <a:endParaRPr lang="nl-NL" dirty="0"/>
          </a:p>
        </p:txBody>
      </p:sp>
      <p:grpSp>
        <p:nvGrpSpPr>
          <p:cNvPr id="30" name="Group 131"/>
          <p:cNvGrpSpPr>
            <a:grpSpLocks noChangeAspect="1"/>
          </p:cNvGrpSpPr>
          <p:nvPr userDrawn="1"/>
        </p:nvGrpSpPr>
        <p:grpSpPr bwMode="auto">
          <a:xfrm>
            <a:off x="395536" y="6309320"/>
            <a:ext cx="2232248" cy="390477"/>
            <a:chOff x="249" y="165"/>
            <a:chExt cx="2018" cy="353"/>
          </a:xfrm>
        </p:grpSpPr>
        <p:sp>
          <p:nvSpPr>
            <p:cNvPr id="31" name="AutoShape 130"/>
            <p:cNvSpPr>
              <a:spLocks noChangeAspect="1" noChangeArrowheads="1" noTextEdit="1"/>
            </p:cNvSpPr>
            <p:nvPr userDrawn="1"/>
          </p:nvSpPr>
          <p:spPr bwMode="auto">
            <a:xfrm>
              <a:off x="249" y="165"/>
              <a:ext cx="2018"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32" name="Picture 13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04" y="166"/>
              <a:ext cx="118"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33"/>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48" y="166"/>
              <a:ext cx="17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34"/>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418" y="171"/>
              <a:ext cx="141"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35"/>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248" y="166"/>
              <a:ext cx="73"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36"/>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274" y="350"/>
              <a:ext cx="28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37"/>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48" y="166"/>
              <a:ext cx="73"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38"/>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04" y="164"/>
              <a:ext cx="118"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39"/>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48" y="172"/>
              <a:ext cx="17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40"/>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17" y="171"/>
              <a:ext cx="141"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Freeform 141"/>
            <p:cNvSpPr>
              <a:spLocks noEditPoints="1"/>
            </p:cNvSpPr>
            <p:nvPr userDrawn="1"/>
          </p:nvSpPr>
          <p:spPr bwMode="auto">
            <a:xfrm>
              <a:off x="643" y="233"/>
              <a:ext cx="1624" cy="165"/>
            </a:xfrm>
            <a:custGeom>
              <a:avLst/>
              <a:gdLst>
                <a:gd name="T0" fmla="*/ 0 w 3249"/>
                <a:gd name="T1" fmla="*/ 326 h 331"/>
                <a:gd name="T2" fmla="*/ 256 w 3249"/>
                <a:gd name="T3" fmla="*/ 175 h 331"/>
                <a:gd name="T4" fmla="*/ 580 w 3249"/>
                <a:gd name="T5" fmla="*/ 176 h 331"/>
                <a:gd name="T6" fmla="*/ 489 w 3249"/>
                <a:gd name="T7" fmla="*/ 99 h 331"/>
                <a:gd name="T8" fmla="*/ 501 w 3249"/>
                <a:gd name="T9" fmla="*/ 146 h 331"/>
                <a:gd name="T10" fmla="*/ 441 w 3249"/>
                <a:gd name="T11" fmla="*/ 207 h 331"/>
                <a:gd name="T12" fmla="*/ 413 w 3249"/>
                <a:gd name="T13" fmla="*/ 315 h 331"/>
                <a:gd name="T14" fmla="*/ 530 w 3249"/>
                <a:gd name="T15" fmla="*/ 289 h 331"/>
                <a:gd name="T16" fmla="*/ 486 w 3249"/>
                <a:gd name="T17" fmla="*/ 285 h 331"/>
                <a:gd name="T18" fmla="*/ 457 w 3249"/>
                <a:gd name="T19" fmla="*/ 244 h 331"/>
                <a:gd name="T20" fmla="*/ 801 w 3249"/>
                <a:gd name="T21" fmla="*/ 144 h 331"/>
                <a:gd name="T22" fmla="*/ 693 w 3249"/>
                <a:gd name="T23" fmla="*/ 100 h 331"/>
                <a:gd name="T24" fmla="*/ 738 w 3249"/>
                <a:gd name="T25" fmla="*/ 152 h 331"/>
                <a:gd name="T26" fmla="*/ 648 w 3249"/>
                <a:gd name="T27" fmla="*/ 217 h 331"/>
                <a:gd name="T28" fmla="*/ 656 w 3249"/>
                <a:gd name="T29" fmla="*/ 326 h 331"/>
                <a:gd name="T30" fmla="*/ 753 w 3249"/>
                <a:gd name="T31" fmla="*/ 307 h 331"/>
                <a:gd name="T32" fmla="*/ 701 w 3249"/>
                <a:gd name="T33" fmla="*/ 286 h 331"/>
                <a:gd name="T34" fmla="*/ 699 w 3249"/>
                <a:gd name="T35" fmla="*/ 234 h 331"/>
                <a:gd name="T36" fmla="*/ 959 w 3249"/>
                <a:gd name="T37" fmla="*/ 202 h 331"/>
                <a:gd name="T38" fmla="*/ 924 w 3249"/>
                <a:gd name="T39" fmla="*/ 144 h 331"/>
                <a:gd name="T40" fmla="*/ 908 w 3249"/>
                <a:gd name="T41" fmla="*/ 103 h 331"/>
                <a:gd name="T42" fmla="*/ 847 w 3249"/>
                <a:gd name="T43" fmla="*/ 170 h 331"/>
                <a:gd name="T44" fmla="*/ 936 w 3249"/>
                <a:gd name="T45" fmla="*/ 263 h 331"/>
                <a:gd name="T46" fmla="*/ 851 w 3249"/>
                <a:gd name="T47" fmla="*/ 326 h 331"/>
                <a:gd name="T48" fmla="*/ 986 w 3249"/>
                <a:gd name="T49" fmla="*/ 293 h 331"/>
                <a:gd name="T50" fmla="*/ 1125 w 3249"/>
                <a:gd name="T51" fmla="*/ 280 h 331"/>
                <a:gd name="T52" fmla="*/ 1017 w 3249"/>
                <a:gd name="T53" fmla="*/ 104 h 331"/>
                <a:gd name="T54" fmla="*/ 1103 w 3249"/>
                <a:gd name="T55" fmla="*/ 330 h 331"/>
                <a:gd name="T56" fmla="*/ 1273 w 3249"/>
                <a:gd name="T57" fmla="*/ 129 h 331"/>
                <a:gd name="T58" fmla="*/ 1277 w 3249"/>
                <a:gd name="T59" fmla="*/ 181 h 331"/>
                <a:gd name="T60" fmla="*/ 1434 w 3249"/>
                <a:gd name="T61" fmla="*/ 41 h 331"/>
                <a:gd name="T62" fmla="*/ 1369 w 3249"/>
                <a:gd name="T63" fmla="*/ 22 h 331"/>
                <a:gd name="T64" fmla="*/ 1406 w 3249"/>
                <a:gd name="T65" fmla="*/ 75 h 331"/>
                <a:gd name="T66" fmla="*/ 1427 w 3249"/>
                <a:gd name="T67" fmla="*/ 326 h 331"/>
                <a:gd name="T68" fmla="*/ 1532 w 3249"/>
                <a:gd name="T69" fmla="*/ 243 h 331"/>
                <a:gd name="T70" fmla="*/ 1604 w 3249"/>
                <a:gd name="T71" fmla="*/ 150 h 331"/>
                <a:gd name="T72" fmla="*/ 1522 w 3249"/>
                <a:gd name="T73" fmla="*/ 115 h 331"/>
                <a:gd name="T74" fmla="*/ 1470 w 3249"/>
                <a:gd name="T75" fmla="*/ 249 h 331"/>
                <a:gd name="T76" fmla="*/ 1569 w 3249"/>
                <a:gd name="T77" fmla="*/ 330 h 331"/>
                <a:gd name="T78" fmla="*/ 1848 w 3249"/>
                <a:gd name="T79" fmla="*/ 116 h 331"/>
                <a:gd name="T80" fmla="*/ 1739 w 3249"/>
                <a:gd name="T81" fmla="*/ 123 h 331"/>
                <a:gd name="T82" fmla="*/ 1732 w 3249"/>
                <a:gd name="T83" fmla="*/ 204 h 331"/>
                <a:gd name="T84" fmla="*/ 1807 w 3249"/>
                <a:gd name="T85" fmla="*/ 162 h 331"/>
                <a:gd name="T86" fmla="*/ 2005 w 3249"/>
                <a:gd name="T87" fmla="*/ 280 h 331"/>
                <a:gd name="T88" fmla="*/ 1896 w 3249"/>
                <a:gd name="T89" fmla="*/ 104 h 331"/>
                <a:gd name="T90" fmla="*/ 1982 w 3249"/>
                <a:gd name="T91" fmla="*/ 330 h 331"/>
                <a:gd name="T92" fmla="*/ 2346 w 3249"/>
                <a:gd name="T93" fmla="*/ 257 h 331"/>
                <a:gd name="T94" fmla="*/ 2249 w 3249"/>
                <a:gd name="T95" fmla="*/ 272 h 331"/>
                <a:gd name="T96" fmla="*/ 2178 w 3249"/>
                <a:gd name="T97" fmla="*/ 273 h 331"/>
                <a:gd name="T98" fmla="*/ 2314 w 3249"/>
                <a:gd name="T99" fmla="*/ 330 h 331"/>
                <a:gd name="T100" fmla="*/ 2412 w 3249"/>
                <a:gd name="T101" fmla="*/ 209 h 331"/>
                <a:gd name="T102" fmla="*/ 2486 w 3249"/>
                <a:gd name="T103" fmla="*/ 24 h 331"/>
                <a:gd name="T104" fmla="*/ 2694 w 3249"/>
                <a:gd name="T105" fmla="*/ 175 h 331"/>
                <a:gd name="T106" fmla="*/ 3022 w 3249"/>
                <a:gd name="T107" fmla="*/ 269 h 331"/>
                <a:gd name="T108" fmla="*/ 2902 w 3249"/>
                <a:gd name="T109" fmla="*/ 237 h 331"/>
                <a:gd name="T110" fmla="*/ 2916 w 3249"/>
                <a:gd name="T111" fmla="*/ 97 h 331"/>
                <a:gd name="T112" fmla="*/ 3040 w 3249"/>
                <a:gd name="T113" fmla="*/ 30 h 331"/>
                <a:gd name="T114" fmla="*/ 2855 w 3249"/>
                <a:gd name="T115" fmla="*/ 80 h 331"/>
                <a:gd name="T116" fmla="*/ 2843 w 3249"/>
                <a:gd name="T117" fmla="*/ 263 h 331"/>
                <a:gd name="T118" fmla="*/ 3025 w 3249"/>
                <a:gd name="T119" fmla="*/ 322 h 331"/>
                <a:gd name="T120" fmla="*/ 3184 w 3249"/>
                <a:gd name="T121" fmla="*/ 19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49" h="331">
                  <a:moveTo>
                    <a:pt x="365" y="326"/>
                  </a:moveTo>
                  <a:lnTo>
                    <a:pt x="318" y="24"/>
                  </a:lnTo>
                  <a:lnTo>
                    <a:pt x="251" y="24"/>
                  </a:lnTo>
                  <a:lnTo>
                    <a:pt x="199" y="180"/>
                  </a:lnTo>
                  <a:lnTo>
                    <a:pt x="199" y="180"/>
                  </a:lnTo>
                  <a:lnTo>
                    <a:pt x="190" y="211"/>
                  </a:lnTo>
                  <a:lnTo>
                    <a:pt x="183" y="243"/>
                  </a:lnTo>
                  <a:lnTo>
                    <a:pt x="181" y="243"/>
                  </a:lnTo>
                  <a:lnTo>
                    <a:pt x="181" y="243"/>
                  </a:lnTo>
                  <a:lnTo>
                    <a:pt x="174" y="211"/>
                  </a:lnTo>
                  <a:lnTo>
                    <a:pt x="164" y="180"/>
                  </a:lnTo>
                  <a:lnTo>
                    <a:pt x="115" y="24"/>
                  </a:lnTo>
                  <a:lnTo>
                    <a:pt x="46" y="24"/>
                  </a:lnTo>
                  <a:lnTo>
                    <a:pt x="0" y="326"/>
                  </a:lnTo>
                  <a:lnTo>
                    <a:pt x="60" y="326"/>
                  </a:lnTo>
                  <a:lnTo>
                    <a:pt x="76" y="187"/>
                  </a:lnTo>
                  <a:lnTo>
                    <a:pt x="76" y="187"/>
                  </a:lnTo>
                  <a:lnTo>
                    <a:pt x="81" y="149"/>
                  </a:lnTo>
                  <a:lnTo>
                    <a:pt x="85" y="110"/>
                  </a:lnTo>
                  <a:lnTo>
                    <a:pt x="85" y="110"/>
                  </a:lnTo>
                  <a:lnTo>
                    <a:pt x="85" y="110"/>
                  </a:lnTo>
                  <a:lnTo>
                    <a:pt x="88" y="129"/>
                  </a:lnTo>
                  <a:lnTo>
                    <a:pt x="93" y="149"/>
                  </a:lnTo>
                  <a:lnTo>
                    <a:pt x="104" y="186"/>
                  </a:lnTo>
                  <a:lnTo>
                    <a:pt x="150" y="326"/>
                  </a:lnTo>
                  <a:lnTo>
                    <a:pt x="208" y="326"/>
                  </a:lnTo>
                  <a:lnTo>
                    <a:pt x="256" y="175"/>
                  </a:lnTo>
                  <a:lnTo>
                    <a:pt x="256" y="175"/>
                  </a:lnTo>
                  <a:lnTo>
                    <a:pt x="266" y="141"/>
                  </a:lnTo>
                  <a:lnTo>
                    <a:pt x="272" y="110"/>
                  </a:lnTo>
                  <a:lnTo>
                    <a:pt x="273" y="110"/>
                  </a:lnTo>
                  <a:lnTo>
                    <a:pt x="273" y="110"/>
                  </a:lnTo>
                  <a:lnTo>
                    <a:pt x="277" y="144"/>
                  </a:lnTo>
                  <a:lnTo>
                    <a:pt x="283" y="182"/>
                  </a:lnTo>
                  <a:lnTo>
                    <a:pt x="304" y="326"/>
                  </a:lnTo>
                  <a:lnTo>
                    <a:pt x="365" y="326"/>
                  </a:lnTo>
                  <a:lnTo>
                    <a:pt x="365" y="326"/>
                  </a:lnTo>
                  <a:close/>
                  <a:moveTo>
                    <a:pt x="582" y="326"/>
                  </a:moveTo>
                  <a:lnTo>
                    <a:pt x="582" y="326"/>
                  </a:lnTo>
                  <a:lnTo>
                    <a:pt x="580" y="269"/>
                  </a:lnTo>
                  <a:lnTo>
                    <a:pt x="580" y="176"/>
                  </a:lnTo>
                  <a:lnTo>
                    <a:pt x="580" y="176"/>
                  </a:lnTo>
                  <a:lnTo>
                    <a:pt x="579" y="159"/>
                  </a:lnTo>
                  <a:lnTo>
                    <a:pt x="577" y="144"/>
                  </a:lnTo>
                  <a:lnTo>
                    <a:pt x="574" y="138"/>
                  </a:lnTo>
                  <a:lnTo>
                    <a:pt x="571" y="131"/>
                  </a:lnTo>
                  <a:lnTo>
                    <a:pt x="567" y="126"/>
                  </a:lnTo>
                  <a:lnTo>
                    <a:pt x="562" y="120"/>
                  </a:lnTo>
                  <a:lnTo>
                    <a:pt x="556" y="115"/>
                  </a:lnTo>
                  <a:lnTo>
                    <a:pt x="549" y="111"/>
                  </a:lnTo>
                  <a:lnTo>
                    <a:pt x="542" y="108"/>
                  </a:lnTo>
                  <a:lnTo>
                    <a:pt x="533" y="105"/>
                  </a:lnTo>
                  <a:lnTo>
                    <a:pt x="524" y="103"/>
                  </a:lnTo>
                  <a:lnTo>
                    <a:pt x="514" y="100"/>
                  </a:lnTo>
                  <a:lnTo>
                    <a:pt x="502" y="99"/>
                  </a:lnTo>
                  <a:lnTo>
                    <a:pt x="489" y="99"/>
                  </a:lnTo>
                  <a:lnTo>
                    <a:pt x="489" y="99"/>
                  </a:lnTo>
                  <a:lnTo>
                    <a:pt x="468" y="100"/>
                  </a:lnTo>
                  <a:lnTo>
                    <a:pt x="448" y="103"/>
                  </a:lnTo>
                  <a:lnTo>
                    <a:pt x="427" y="108"/>
                  </a:lnTo>
                  <a:lnTo>
                    <a:pt x="410" y="114"/>
                  </a:lnTo>
                  <a:lnTo>
                    <a:pt x="415" y="161"/>
                  </a:lnTo>
                  <a:lnTo>
                    <a:pt x="415" y="161"/>
                  </a:lnTo>
                  <a:lnTo>
                    <a:pt x="430" y="153"/>
                  </a:lnTo>
                  <a:lnTo>
                    <a:pt x="447" y="149"/>
                  </a:lnTo>
                  <a:lnTo>
                    <a:pt x="465" y="145"/>
                  </a:lnTo>
                  <a:lnTo>
                    <a:pt x="480" y="144"/>
                  </a:lnTo>
                  <a:lnTo>
                    <a:pt x="480" y="144"/>
                  </a:lnTo>
                  <a:lnTo>
                    <a:pt x="491" y="144"/>
                  </a:lnTo>
                  <a:lnTo>
                    <a:pt x="501" y="146"/>
                  </a:lnTo>
                  <a:lnTo>
                    <a:pt x="508" y="149"/>
                  </a:lnTo>
                  <a:lnTo>
                    <a:pt x="514" y="152"/>
                  </a:lnTo>
                  <a:lnTo>
                    <a:pt x="519" y="157"/>
                  </a:lnTo>
                  <a:lnTo>
                    <a:pt x="521" y="163"/>
                  </a:lnTo>
                  <a:lnTo>
                    <a:pt x="523" y="170"/>
                  </a:lnTo>
                  <a:lnTo>
                    <a:pt x="524" y="179"/>
                  </a:lnTo>
                  <a:lnTo>
                    <a:pt x="524" y="191"/>
                  </a:lnTo>
                  <a:lnTo>
                    <a:pt x="524" y="191"/>
                  </a:lnTo>
                  <a:lnTo>
                    <a:pt x="496" y="192"/>
                  </a:lnTo>
                  <a:lnTo>
                    <a:pt x="484" y="193"/>
                  </a:lnTo>
                  <a:lnTo>
                    <a:pt x="472" y="196"/>
                  </a:lnTo>
                  <a:lnTo>
                    <a:pt x="461" y="199"/>
                  </a:lnTo>
                  <a:lnTo>
                    <a:pt x="450" y="203"/>
                  </a:lnTo>
                  <a:lnTo>
                    <a:pt x="441" y="207"/>
                  </a:lnTo>
                  <a:lnTo>
                    <a:pt x="431" y="211"/>
                  </a:lnTo>
                  <a:lnTo>
                    <a:pt x="424" y="217"/>
                  </a:lnTo>
                  <a:lnTo>
                    <a:pt x="416" y="223"/>
                  </a:lnTo>
                  <a:lnTo>
                    <a:pt x="410" y="229"/>
                  </a:lnTo>
                  <a:lnTo>
                    <a:pt x="406" y="237"/>
                  </a:lnTo>
                  <a:lnTo>
                    <a:pt x="401" y="245"/>
                  </a:lnTo>
                  <a:lnTo>
                    <a:pt x="398" y="254"/>
                  </a:lnTo>
                  <a:lnTo>
                    <a:pt x="396" y="262"/>
                  </a:lnTo>
                  <a:lnTo>
                    <a:pt x="396" y="272"/>
                  </a:lnTo>
                  <a:lnTo>
                    <a:pt x="396" y="272"/>
                  </a:lnTo>
                  <a:lnTo>
                    <a:pt x="397" y="285"/>
                  </a:lnTo>
                  <a:lnTo>
                    <a:pt x="400" y="296"/>
                  </a:lnTo>
                  <a:lnTo>
                    <a:pt x="406" y="307"/>
                  </a:lnTo>
                  <a:lnTo>
                    <a:pt x="413" y="315"/>
                  </a:lnTo>
                  <a:lnTo>
                    <a:pt x="421" y="321"/>
                  </a:lnTo>
                  <a:lnTo>
                    <a:pt x="432" y="326"/>
                  </a:lnTo>
                  <a:lnTo>
                    <a:pt x="444" y="330"/>
                  </a:lnTo>
                  <a:lnTo>
                    <a:pt x="459" y="331"/>
                  </a:lnTo>
                  <a:lnTo>
                    <a:pt x="459" y="331"/>
                  </a:lnTo>
                  <a:lnTo>
                    <a:pt x="471" y="330"/>
                  </a:lnTo>
                  <a:lnTo>
                    <a:pt x="483" y="327"/>
                  </a:lnTo>
                  <a:lnTo>
                    <a:pt x="494" y="324"/>
                  </a:lnTo>
                  <a:lnTo>
                    <a:pt x="503" y="319"/>
                  </a:lnTo>
                  <a:lnTo>
                    <a:pt x="512" y="313"/>
                  </a:lnTo>
                  <a:lnTo>
                    <a:pt x="519" y="305"/>
                  </a:lnTo>
                  <a:lnTo>
                    <a:pt x="525" y="297"/>
                  </a:lnTo>
                  <a:lnTo>
                    <a:pt x="530" y="289"/>
                  </a:lnTo>
                  <a:lnTo>
                    <a:pt x="530" y="289"/>
                  </a:lnTo>
                  <a:lnTo>
                    <a:pt x="530" y="289"/>
                  </a:lnTo>
                  <a:lnTo>
                    <a:pt x="529" y="307"/>
                  </a:lnTo>
                  <a:lnTo>
                    <a:pt x="529" y="326"/>
                  </a:lnTo>
                  <a:lnTo>
                    <a:pt x="582" y="326"/>
                  </a:lnTo>
                  <a:lnTo>
                    <a:pt x="582" y="326"/>
                  </a:lnTo>
                  <a:close/>
                  <a:moveTo>
                    <a:pt x="524" y="233"/>
                  </a:moveTo>
                  <a:lnTo>
                    <a:pt x="524" y="233"/>
                  </a:lnTo>
                  <a:lnTo>
                    <a:pt x="523" y="243"/>
                  </a:lnTo>
                  <a:lnTo>
                    <a:pt x="520" y="252"/>
                  </a:lnTo>
                  <a:lnTo>
                    <a:pt x="517" y="262"/>
                  </a:lnTo>
                  <a:lnTo>
                    <a:pt x="511" y="270"/>
                  </a:lnTo>
                  <a:lnTo>
                    <a:pt x="503" y="277"/>
                  </a:lnTo>
                  <a:lnTo>
                    <a:pt x="496" y="283"/>
                  </a:lnTo>
                  <a:lnTo>
                    <a:pt x="486" y="285"/>
                  </a:lnTo>
                  <a:lnTo>
                    <a:pt x="477" y="286"/>
                  </a:lnTo>
                  <a:lnTo>
                    <a:pt x="477" y="286"/>
                  </a:lnTo>
                  <a:lnTo>
                    <a:pt x="471" y="286"/>
                  </a:lnTo>
                  <a:lnTo>
                    <a:pt x="466" y="285"/>
                  </a:lnTo>
                  <a:lnTo>
                    <a:pt x="461" y="283"/>
                  </a:lnTo>
                  <a:lnTo>
                    <a:pt x="457" y="280"/>
                  </a:lnTo>
                  <a:lnTo>
                    <a:pt x="454" y="277"/>
                  </a:lnTo>
                  <a:lnTo>
                    <a:pt x="451" y="273"/>
                  </a:lnTo>
                  <a:lnTo>
                    <a:pt x="450" y="268"/>
                  </a:lnTo>
                  <a:lnTo>
                    <a:pt x="450" y="263"/>
                  </a:lnTo>
                  <a:lnTo>
                    <a:pt x="450" y="263"/>
                  </a:lnTo>
                  <a:lnTo>
                    <a:pt x="450" y="256"/>
                  </a:lnTo>
                  <a:lnTo>
                    <a:pt x="453" y="250"/>
                  </a:lnTo>
                  <a:lnTo>
                    <a:pt x="457" y="244"/>
                  </a:lnTo>
                  <a:lnTo>
                    <a:pt x="465" y="239"/>
                  </a:lnTo>
                  <a:lnTo>
                    <a:pt x="474" y="234"/>
                  </a:lnTo>
                  <a:lnTo>
                    <a:pt x="486" y="231"/>
                  </a:lnTo>
                  <a:lnTo>
                    <a:pt x="503" y="228"/>
                  </a:lnTo>
                  <a:lnTo>
                    <a:pt x="524" y="228"/>
                  </a:lnTo>
                  <a:lnTo>
                    <a:pt x="524" y="233"/>
                  </a:lnTo>
                  <a:lnTo>
                    <a:pt x="524" y="233"/>
                  </a:lnTo>
                  <a:close/>
                  <a:moveTo>
                    <a:pt x="807" y="326"/>
                  </a:moveTo>
                  <a:lnTo>
                    <a:pt x="807" y="326"/>
                  </a:lnTo>
                  <a:lnTo>
                    <a:pt x="806" y="269"/>
                  </a:lnTo>
                  <a:lnTo>
                    <a:pt x="806" y="176"/>
                  </a:lnTo>
                  <a:lnTo>
                    <a:pt x="806" y="176"/>
                  </a:lnTo>
                  <a:lnTo>
                    <a:pt x="805" y="159"/>
                  </a:lnTo>
                  <a:lnTo>
                    <a:pt x="801" y="144"/>
                  </a:lnTo>
                  <a:lnTo>
                    <a:pt x="799" y="138"/>
                  </a:lnTo>
                  <a:lnTo>
                    <a:pt x="795" y="131"/>
                  </a:lnTo>
                  <a:lnTo>
                    <a:pt x="791" y="126"/>
                  </a:lnTo>
                  <a:lnTo>
                    <a:pt x="787" y="120"/>
                  </a:lnTo>
                  <a:lnTo>
                    <a:pt x="781" y="115"/>
                  </a:lnTo>
                  <a:lnTo>
                    <a:pt x="775" y="111"/>
                  </a:lnTo>
                  <a:lnTo>
                    <a:pt x="767" y="108"/>
                  </a:lnTo>
                  <a:lnTo>
                    <a:pt x="759" y="105"/>
                  </a:lnTo>
                  <a:lnTo>
                    <a:pt x="749" y="103"/>
                  </a:lnTo>
                  <a:lnTo>
                    <a:pt x="738" y="100"/>
                  </a:lnTo>
                  <a:lnTo>
                    <a:pt x="726" y="99"/>
                  </a:lnTo>
                  <a:lnTo>
                    <a:pt x="714" y="99"/>
                  </a:lnTo>
                  <a:lnTo>
                    <a:pt x="714" y="99"/>
                  </a:lnTo>
                  <a:lnTo>
                    <a:pt x="693" y="100"/>
                  </a:lnTo>
                  <a:lnTo>
                    <a:pt x="672" y="103"/>
                  </a:lnTo>
                  <a:lnTo>
                    <a:pt x="653" y="108"/>
                  </a:lnTo>
                  <a:lnTo>
                    <a:pt x="635" y="114"/>
                  </a:lnTo>
                  <a:lnTo>
                    <a:pt x="640" y="161"/>
                  </a:lnTo>
                  <a:lnTo>
                    <a:pt x="640" y="161"/>
                  </a:lnTo>
                  <a:lnTo>
                    <a:pt x="655" y="153"/>
                  </a:lnTo>
                  <a:lnTo>
                    <a:pt x="672" y="149"/>
                  </a:lnTo>
                  <a:lnTo>
                    <a:pt x="689" y="145"/>
                  </a:lnTo>
                  <a:lnTo>
                    <a:pt x="705" y="144"/>
                  </a:lnTo>
                  <a:lnTo>
                    <a:pt x="705" y="144"/>
                  </a:lnTo>
                  <a:lnTo>
                    <a:pt x="717" y="144"/>
                  </a:lnTo>
                  <a:lnTo>
                    <a:pt x="725" y="146"/>
                  </a:lnTo>
                  <a:lnTo>
                    <a:pt x="732" y="149"/>
                  </a:lnTo>
                  <a:lnTo>
                    <a:pt x="738" y="152"/>
                  </a:lnTo>
                  <a:lnTo>
                    <a:pt x="743" y="157"/>
                  </a:lnTo>
                  <a:lnTo>
                    <a:pt x="746" y="163"/>
                  </a:lnTo>
                  <a:lnTo>
                    <a:pt x="748" y="170"/>
                  </a:lnTo>
                  <a:lnTo>
                    <a:pt x="748" y="179"/>
                  </a:lnTo>
                  <a:lnTo>
                    <a:pt x="748" y="191"/>
                  </a:lnTo>
                  <a:lnTo>
                    <a:pt x="748" y="191"/>
                  </a:lnTo>
                  <a:lnTo>
                    <a:pt x="722" y="192"/>
                  </a:lnTo>
                  <a:lnTo>
                    <a:pt x="708" y="193"/>
                  </a:lnTo>
                  <a:lnTo>
                    <a:pt x="696" y="196"/>
                  </a:lnTo>
                  <a:lnTo>
                    <a:pt x="685" y="199"/>
                  </a:lnTo>
                  <a:lnTo>
                    <a:pt x="674" y="203"/>
                  </a:lnTo>
                  <a:lnTo>
                    <a:pt x="665" y="207"/>
                  </a:lnTo>
                  <a:lnTo>
                    <a:pt x="656" y="211"/>
                  </a:lnTo>
                  <a:lnTo>
                    <a:pt x="648" y="217"/>
                  </a:lnTo>
                  <a:lnTo>
                    <a:pt x="641" y="223"/>
                  </a:lnTo>
                  <a:lnTo>
                    <a:pt x="635" y="229"/>
                  </a:lnTo>
                  <a:lnTo>
                    <a:pt x="630" y="237"/>
                  </a:lnTo>
                  <a:lnTo>
                    <a:pt x="626" y="245"/>
                  </a:lnTo>
                  <a:lnTo>
                    <a:pt x="623" y="254"/>
                  </a:lnTo>
                  <a:lnTo>
                    <a:pt x="621" y="262"/>
                  </a:lnTo>
                  <a:lnTo>
                    <a:pt x="620" y="272"/>
                  </a:lnTo>
                  <a:lnTo>
                    <a:pt x="620" y="272"/>
                  </a:lnTo>
                  <a:lnTo>
                    <a:pt x="621" y="285"/>
                  </a:lnTo>
                  <a:lnTo>
                    <a:pt x="625" y="296"/>
                  </a:lnTo>
                  <a:lnTo>
                    <a:pt x="630" y="307"/>
                  </a:lnTo>
                  <a:lnTo>
                    <a:pt x="637" y="315"/>
                  </a:lnTo>
                  <a:lnTo>
                    <a:pt x="646" y="321"/>
                  </a:lnTo>
                  <a:lnTo>
                    <a:pt x="656" y="326"/>
                  </a:lnTo>
                  <a:lnTo>
                    <a:pt x="670" y="330"/>
                  </a:lnTo>
                  <a:lnTo>
                    <a:pt x="684" y="331"/>
                  </a:lnTo>
                  <a:lnTo>
                    <a:pt x="684" y="331"/>
                  </a:lnTo>
                  <a:lnTo>
                    <a:pt x="696" y="330"/>
                  </a:lnTo>
                  <a:lnTo>
                    <a:pt x="707" y="327"/>
                  </a:lnTo>
                  <a:lnTo>
                    <a:pt x="718" y="324"/>
                  </a:lnTo>
                  <a:lnTo>
                    <a:pt x="728" y="319"/>
                  </a:lnTo>
                  <a:lnTo>
                    <a:pt x="736" y="313"/>
                  </a:lnTo>
                  <a:lnTo>
                    <a:pt x="743" y="305"/>
                  </a:lnTo>
                  <a:lnTo>
                    <a:pt x="749" y="297"/>
                  </a:lnTo>
                  <a:lnTo>
                    <a:pt x="754" y="289"/>
                  </a:lnTo>
                  <a:lnTo>
                    <a:pt x="755" y="289"/>
                  </a:lnTo>
                  <a:lnTo>
                    <a:pt x="755" y="289"/>
                  </a:lnTo>
                  <a:lnTo>
                    <a:pt x="753" y="307"/>
                  </a:lnTo>
                  <a:lnTo>
                    <a:pt x="753" y="326"/>
                  </a:lnTo>
                  <a:lnTo>
                    <a:pt x="807" y="326"/>
                  </a:lnTo>
                  <a:lnTo>
                    <a:pt x="807" y="326"/>
                  </a:lnTo>
                  <a:close/>
                  <a:moveTo>
                    <a:pt x="748" y="233"/>
                  </a:moveTo>
                  <a:lnTo>
                    <a:pt x="748" y="233"/>
                  </a:lnTo>
                  <a:lnTo>
                    <a:pt x="748" y="243"/>
                  </a:lnTo>
                  <a:lnTo>
                    <a:pt x="744" y="252"/>
                  </a:lnTo>
                  <a:lnTo>
                    <a:pt x="741" y="262"/>
                  </a:lnTo>
                  <a:lnTo>
                    <a:pt x="735" y="270"/>
                  </a:lnTo>
                  <a:lnTo>
                    <a:pt x="729" y="277"/>
                  </a:lnTo>
                  <a:lnTo>
                    <a:pt x="720" y="283"/>
                  </a:lnTo>
                  <a:lnTo>
                    <a:pt x="711" y="285"/>
                  </a:lnTo>
                  <a:lnTo>
                    <a:pt x="701" y="286"/>
                  </a:lnTo>
                  <a:lnTo>
                    <a:pt x="701" y="286"/>
                  </a:lnTo>
                  <a:lnTo>
                    <a:pt x="695" y="286"/>
                  </a:lnTo>
                  <a:lnTo>
                    <a:pt x="690" y="285"/>
                  </a:lnTo>
                  <a:lnTo>
                    <a:pt x="685" y="283"/>
                  </a:lnTo>
                  <a:lnTo>
                    <a:pt x="682" y="280"/>
                  </a:lnTo>
                  <a:lnTo>
                    <a:pt x="679" y="277"/>
                  </a:lnTo>
                  <a:lnTo>
                    <a:pt x="677" y="273"/>
                  </a:lnTo>
                  <a:lnTo>
                    <a:pt x="676" y="268"/>
                  </a:lnTo>
                  <a:lnTo>
                    <a:pt x="674" y="263"/>
                  </a:lnTo>
                  <a:lnTo>
                    <a:pt x="674" y="263"/>
                  </a:lnTo>
                  <a:lnTo>
                    <a:pt x="676" y="256"/>
                  </a:lnTo>
                  <a:lnTo>
                    <a:pt x="678" y="250"/>
                  </a:lnTo>
                  <a:lnTo>
                    <a:pt x="682" y="244"/>
                  </a:lnTo>
                  <a:lnTo>
                    <a:pt x="689" y="239"/>
                  </a:lnTo>
                  <a:lnTo>
                    <a:pt x="699" y="234"/>
                  </a:lnTo>
                  <a:lnTo>
                    <a:pt x="712" y="231"/>
                  </a:lnTo>
                  <a:lnTo>
                    <a:pt x="728" y="228"/>
                  </a:lnTo>
                  <a:lnTo>
                    <a:pt x="748" y="228"/>
                  </a:lnTo>
                  <a:lnTo>
                    <a:pt x="748" y="233"/>
                  </a:lnTo>
                  <a:lnTo>
                    <a:pt x="748" y="233"/>
                  </a:lnTo>
                  <a:close/>
                  <a:moveTo>
                    <a:pt x="996" y="257"/>
                  </a:moveTo>
                  <a:lnTo>
                    <a:pt x="996" y="257"/>
                  </a:lnTo>
                  <a:lnTo>
                    <a:pt x="995" y="245"/>
                  </a:lnTo>
                  <a:lnTo>
                    <a:pt x="993" y="234"/>
                  </a:lnTo>
                  <a:lnTo>
                    <a:pt x="988" y="225"/>
                  </a:lnTo>
                  <a:lnTo>
                    <a:pt x="982" y="217"/>
                  </a:lnTo>
                  <a:lnTo>
                    <a:pt x="975" y="211"/>
                  </a:lnTo>
                  <a:lnTo>
                    <a:pt x="968" y="207"/>
                  </a:lnTo>
                  <a:lnTo>
                    <a:pt x="959" y="202"/>
                  </a:lnTo>
                  <a:lnTo>
                    <a:pt x="951" y="198"/>
                  </a:lnTo>
                  <a:lnTo>
                    <a:pt x="934" y="191"/>
                  </a:lnTo>
                  <a:lnTo>
                    <a:pt x="919" y="185"/>
                  </a:lnTo>
                  <a:lnTo>
                    <a:pt x="913" y="181"/>
                  </a:lnTo>
                  <a:lnTo>
                    <a:pt x="910" y="176"/>
                  </a:lnTo>
                  <a:lnTo>
                    <a:pt x="906" y="172"/>
                  </a:lnTo>
                  <a:lnTo>
                    <a:pt x="905" y="166"/>
                  </a:lnTo>
                  <a:lnTo>
                    <a:pt x="905" y="166"/>
                  </a:lnTo>
                  <a:lnTo>
                    <a:pt x="906" y="161"/>
                  </a:lnTo>
                  <a:lnTo>
                    <a:pt x="907" y="156"/>
                  </a:lnTo>
                  <a:lnTo>
                    <a:pt x="910" y="152"/>
                  </a:lnTo>
                  <a:lnTo>
                    <a:pt x="913" y="149"/>
                  </a:lnTo>
                  <a:lnTo>
                    <a:pt x="918" y="146"/>
                  </a:lnTo>
                  <a:lnTo>
                    <a:pt x="924" y="144"/>
                  </a:lnTo>
                  <a:lnTo>
                    <a:pt x="930" y="143"/>
                  </a:lnTo>
                  <a:lnTo>
                    <a:pt x="939" y="143"/>
                  </a:lnTo>
                  <a:lnTo>
                    <a:pt x="939" y="143"/>
                  </a:lnTo>
                  <a:lnTo>
                    <a:pt x="948" y="143"/>
                  </a:lnTo>
                  <a:lnTo>
                    <a:pt x="959" y="144"/>
                  </a:lnTo>
                  <a:lnTo>
                    <a:pt x="980" y="149"/>
                  </a:lnTo>
                  <a:lnTo>
                    <a:pt x="981" y="104"/>
                  </a:lnTo>
                  <a:lnTo>
                    <a:pt x="981" y="104"/>
                  </a:lnTo>
                  <a:lnTo>
                    <a:pt x="960" y="100"/>
                  </a:lnTo>
                  <a:lnTo>
                    <a:pt x="941" y="99"/>
                  </a:lnTo>
                  <a:lnTo>
                    <a:pt x="941" y="99"/>
                  </a:lnTo>
                  <a:lnTo>
                    <a:pt x="929" y="99"/>
                  </a:lnTo>
                  <a:lnTo>
                    <a:pt x="918" y="100"/>
                  </a:lnTo>
                  <a:lnTo>
                    <a:pt x="908" y="103"/>
                  </a:lnTo>
                  <a:lnTo>
                    <a:pt x="900" y="105"/>
                  </a:lnTo>
                  <a:lnTo>
                    <a:pt x="892" y="108"/>
                  </a:lnTo>
                  <a:lnTo>
                    <a:pt x="883" y="111"/>
                  </a:lnTo>
                  <a:lnTo>
                    <a:pt x="876" y="116"/>
                  </a:lnTo>
                  <a:lnTo>
                    <a:pt x="870" y="121"/>
                  </a:lnTo>
                  <a:lnTo>
                    <a:pt x="865" y="126"/>
                  </a:lnTo>
                  <a:lnTo>
                    <a:pt x="860" y="131"/>
                  </a:lnTo>
                  <a:lnTo>
                    <a:pt x="855" y="137"/>
                  </a:lnTo>
                  <a:lnTo>
                    <a:pt x="852" y="143"/>
                  </a:lnTo>
                  <a:lnTo>
                    <a:pt x="849" y="150"/>
                  </a:lnTo>
                  <a:lnTo>
                    <a:pt x="848" y="156"/>
                  </a:lnTo>
                  <a:lnTo>
                    <a:pt x="847" y="163"/>
                  </a:lnTo>
                  <a:lnTo>
                    <a:pt x="847" y="170"/>
                  </a:lnTo>
                  <a:lnTo>
                    <a:pt x="847" y="170"/>
                  </a:lnTo>
                  <a:lnTo>
                    <a:pt x="847" y="184"/>
                  </a:lnTo>
                  <a:lnTo>
                    <a:pt x="851" y="194"/>
                  </a:lnTo>
                  <a:lnTo>
                    <a:pt x="854" y="203"/>
                  </a:lnTo>
                  <a:lnTo>
                    <a:pt x="860" y="211"/>
                  </a:lnTo>
                  <a:lnTo>
                    <a:pt x="867" y="217"/>
                  </a:lnTo>
                  <a:lnTo>
                    <a:pt x="875" y="222"/>
                  </a:lnTo>
                  <a:lnTo>
                    <a:pt x="883" y="227"/>
                  </a:lnTo>
                  <a:lnTo>
                    <a:pt x="892" y="229"/>
                  </a:lnTo>
                  <a:lnTo>
                    <a:pt x="907" y="235"/>
                  </a:lnTo>
                  <a:lnTo>
                    <a:pt x="922" y="243"/>
                  </a:lnTo>
                  <a:lnTo>
                    <a:pt x="928" y="246"/>
                  </a:lnTo>
                  <a:lnTo>
                    <a:pt x="933" y="250"/>
                  </a:lnTo>
                  <a:lnTo>
                    <a:pt x="935" y="256"/>
                  </a:lnTo>
                  <a:lnTo>
                    <a:pt x="936" y="263"/>
                  </a:lnTo>
                  <a:lnTo>
                    <a:pt x="936" y="263"/>
                  </a:lnTo>
                  <a:lnTo>
                    <a:pt x="935" y="268"/>
                  </a:lnTo>
                  <a:lnTo>
                    <a:pt x="934" y="273"/>
                  </a:lnTo>
                  <a:lnTo>
                    <a:pt x="930" y="277"/>
                  </a:lnTo>
                  <a:lnTo>
                    <a:pt x="927" y="280"/>
                  </a:lnTo>
                  <a:lnTo>
                    <a:pt x="920" y="283"/>
                  </a:lnTo>
                  <a:lnTo>
                    <a:pt x="914" y="285"/>
                  </a:lnTo>
                  <a:lnTo>
                    <a:pt x="907" y="286"/>
                  </a:lnTo>
                  <a:lnTo>
                    <a:pt x="900" y="286"/>
                  </a:lnTo>
                  <a:lnTo>
                    <a:pt x="900" y="286"/>
                  </a:lnTo>
                  <a:lnTo>
                    <a:pt x="887" y="286"/>
                  </a:lnTo>
                  <a:lnTo>
                    <a:pt x="875" y="284"/>
                  </a:lnTo>
                  <a:lnTo>
                    <a:pt x="852" y="280"/>
                  </a:lnTo>
                  <a:lnTo>
                    <a:pt x="851" y="326"/>
                  </a:lnTo>
                  <a:lnTo>
                    <a:pt x="851" y="326"/>
                  </a:lnTo>
                  <a:lnTo>
                    <a:pt x="873" y="330"/>
                  </a:lnTo>
                  <a:lnTo>
                    <a:pt x="898" y="331"/>
                  </a:lnTo>
                  <a:lnTo>
                    <a:pt x="898" y="331"/>
                  </a:lnTo>
                  <a:lnTo>
                    <a:pt x="919" y="330"/>
                  </a:lnTo>
                  <a:lnTo>
                    <a:pt x="929" y="327"/>
                  </a:lnTo>
                  <a:lnTo>
                    <a:pt x="939" y="325"/>
                  </a:lnTo>
                  <a:lnTo>
                    <a:pt x="947" y="322"/>
                  </a:lnTo>
                  <a:lnTo>
                    <a:pt x="955" y="319"/>
                  </a:lnTo>
                  <a:lnTo>
                    <a:pt x="963" y="315"/>
                  </a:lnTo>
                  <a:lnTo>
                    <a:pt x="970" y="310"/>
                  </a:lnTo>
                  <a:lnTo>
                    <a:pt x="976" y="305"/>
                  </a:lnTo>
                  <a:lnTo>
                    <a:pt x="981" y="299"/>
                  </a:lnTo>
                  <a:lnTo>
                    <a:pt x="986" y="293"/>
                  </a:lnTo>
                  <a:lnTo>
                    <a:pt x="989" y="287"/>
                  </a:lnTo>
                  <a:lnTo>
                    <a:pt x="993" y="280"/>
                  </a:lnTo>
                  <a:lnTo>
                    <a:pt x="994" y="273"/>
                  </a:lnTo>
                  <a:lnTo>
                    <a:pt x="995" y="266"/>
                  </a:lnTo>
                  <a:lnTo>
                    <a:pt x="996" y="257"/>
                  </a:lnTo>
                  <a:lnTo>
                    <a:pt x="996" y="257"/>
                  </a:lnTo>
                  <a:close/>
                  <a:moveTo>
                    <a:pt x="1165" y="325"/>
                  </a:moveTo>
                  <a:lnTo>
                    <a:pt x="1165" y="279"/>
                  </a:lnTo>
                  <a:lnTo>
                    <a:pt x="1165" y="279"/>
                  </a:lnTo>
                  <a:lnTo>
                    <a:pt x="1152" y="281"/>
                  </a:lnTo>
                  <a:lnTo>
                    <a:pt x="1138" y="283"/>
                  </a:lnTo>
                  <a:lnTo>
                    <a:pt x="1138" y="283"/>
                  </a:lnTo>
                  <a:lnTo>
                    <a:pt x="1132" y="281"/>
                  </a:lnTo>
                  <a:lnTo>
                    <a:pt x="1125" y="280"/>
                  </a:lnTo>
                  <a:lnTo>
                    <a:pt x="1121" y="278"/>
                  </a:lnTo>
                  <a:lnTo>
                    <a:pt x="1117" y="274"/>
                  </a:lnTo>
                  <a:lnTo>
                    <a:pt x="1115" y="269"/>
                  </a:lnTo>
                  <a:lnTo>
                    <a:pt x="1113" y="263"/>
                  </a:lnTo>
                  <a:lnTo>
                    <a:pt x="1112" y="256"/>
                  </a:lnTo>
                  <a:lnTo>
                    <a:pt x="1112" y="245"/>
                  </a:lnTo>
                  <a:lnTo>
                    <a:pt x="1112" y="149"/>
                  </a:lnTo>
                  <a:lnTo>
                    <a:pt x="1165" y="149"/>
                  </a:lnTo>
                  <a:lnTo>
                    <a:pt x="1165" y="104"/>
                  </a:lnTo>
                  <a:lnTo>
                    <a:pt x="1112" y="104"/>
                  </a:lnTo>
                  <a:lnTo>
                    <a:pt x="1112" y="21"/>
                  </a:lnTo>
                  <a:lnTo>
                    <a:pt x="1054" y="36"/>
                  </a:lnTo>
                  <a:lnTo>
                    <a:pt x="1054" y="104"/>
                  </a:lnTo>
                  <a:lnTo>
                    <a:pt x="1017" y="104"/>
                  </a:lnTo>
                  <a:lnTo>
                    <a:pt x="1017" y="149"/>
                  </a:lnTo>
                  <a:lnTo>
                    <a:pt x="1056" y="149"/>
                  </a:lnTo>
                  <a:lnTo>
                    <a:pt x="1056" y="261"/>
                  </a:lnTo>
                  <a:lnTo>
                    <a:pt x="1056" y="261"/>
                  </a:lnTo>
                  <a:lnTo>
                    <a:pt x="1056" y="279"/>
                  </a:lnTo>
                  <a:lnTo>
                    <a:pt x="1058" y="293"/>
                  </a:lnTo>
                  <a:lnTo>
                    <a:pt x="1063" y="305"/>
                  </a:lnTo>
                  <a:lnTo>
                    <a:pt x="1065" y="310"/>
                  </a:lnTo>
                  <a:lnTo>
                    <a:pt x="1069" y="315"/>
                  </a:lnTo>
                  <a:lnTo>
                    <a:pt x="1072" y="319"/>
                  </a:lnTo>
                  <a:lnTo>
                    <a:pt x="1077" y="322"/>
                  </a:lnTo>
                  <a:lnTo>
                    <a:pt x="1082" y="325"/>
                  </a:lnTo>
                  <a:lnTo>
                    <a:pt x="1088" y="327"/>
                  </a:lnTo>
                  <a:lnTo>
                    <a:pt x="1103" y="330"/>
                  </a:lnTo>
                  <a:lnTo>
                    <a:pt x="1119" y="331"/>
                  </a:lnTo>
                  <a:lnTo>
                    <a:pt x="1119" y="331"/>
                  </a:lnTo>
                  <a:lnTo>
                    <a:pt x="1132" y="330"/>
                  </a:lnTo>
                  <a:lnTo>
                    <a:pt x="1142" y="328"/>
                  </a:lnTo>
                  <a:lnTo>
                    <a:pt x="1165" y="325"/>
                  </a:lnTo>
                  <a:lnTo>
                    <a:pt x="1165" y="325"/>
                  </a:lnTo>
                  <a:close/>
                  <a:moveTo>
                    <a:pt x="1333" y="99"/>
                  </a:moveTo>
                  <a:lnTo>
                    <a:pt x="1333" y="99"/>
                  </a:lnTo>
                  <a:lnTo>
                    <a:pt x="1320" y="99"/>
                  </a:lnTo>
                  <a:lnTo>
                    <a:pt x="1308" y="102"/>
                  </a:lnTo>
                  <a:lnTo>
                    <a:pt x="1297" y="106"/>
                  </a:lnTo>
                  <a:lnTo>
                    <a:pt x="1288" y="112"/>
                  </a:lnTo>
                  <a:lnTo>
                    <a:pt x="1280" y="120"/>
                  </a:lnTo>
                  <a:lnTo>
                    <a:pt x="1273" y="129"/>
                  </a:lnTo>
                  <a:lnTo>
                    <a:pt x="1268" y="139"/>
                  </a:lnTo>
                  <a:lnTo>
                    <a:pt x="1263" y="149"/>
                  </a:lnTo>
                  <a:lnTo>
                    <a:pt x="1262" y="149"/>
                  </a:lnTo>
                  <a:lnTo>
                    <a:pt x="1262" y="149"/>
                  </a:lnTo>
                  <a:lnTo>
                    <a:pt x="1265" y="124"/>
                  </a:lnTo>
                  <a:lnTo>
                    <a:pt x="1265" y="104"/>
                  </a:lnTo>
                  <a:lnTo>
                    <a:pt x="1212" y="104"/>
                  </a:lnTo>
                  <a:lnTo>
                    <a:pt x="1212" y="326"/>
                  </a:lnTo>
                  <a:lnTo>
                    <a:pt x="1269" y="326"/>
                  </a:lnTo>
                  <a:lnTo>
                    <a:pt x="1269" y="235"/>
                  </a:lnTo>
                  <a:lnTo>
                    <a:pt x="1269" y="235"/>
                  </a:lnTo>
                  <a:lnTo>
                    <a:pt x="1270" y="214"/>
                  </a:lnTo>
                  <a:lnTo>
                    <a:pt x="1273" y="196"/>
                  </a:lnTo>
                  <a:lnTo>
                    <a:pt x="1277" y="181"/>
                  </a:lnTo>
                  <a:lnTo>
                    <a:pt x="1281" y="175"/>
                  </a:lnTo>
                  <a:lnTo>
                    <a:pt x="1285" y="169"/>
                  </a:lnTo>
                  <a:lnTo>
                    <a:pt x="1288" y="164"/>
                  </a:lnTo>
                  <a:lnTo>
                    <a:pt x="1293" y="161"/>
                  </a:lnTo>
                  <a:lnTo>
                    <a:pt x="1298" y="158"/>
                  </a:lnTo>
                  <a:lnTo>
                    <a:pt x="1304" y="156"/>
                  </a:lnTo>
                  <a:lnTo>
                    <a:pt x="1310" y="155"/>
                  </a:lnTo>
                  <a:lnTo>
                    <a:pt x="1316" y="155"/>
                  </a:lnTo>
                  <a:lnTo>
                    <a:pt x="1323" y="155"/>
                  </a:lnTo>
                  <a:lnTo>
                    <a:pt x="1330" y="156"/>
                  </a:lnTo>
                  <a:lnTo>
                    <a:pt x="1333" y="99"/>
                  </a:lnTo>
                  <a:lnTo>
                    <a:pt x="1333" y="99"/>
                  </a:lnTo>
                  <a:close/>
                  <a:moveTo>
                    <a:pt x="1434" y="41"/>
                  </a:moveTo>
                  <a:lnTo>
                    <a:pt x="1434" y="41"/>
                  </a:lnTo>
                  <a:lnTo>
                    <a:pt x="1434" y="34"/>
                  </a:lnTo>
                  <a:lnTo>
                    <a:pt x="1432" y="28"/>
                  </a:lnTo>
                  <a:lnTo>
                    <a:pt x="1428" y="22"/>
                  </a:lnTo>
                  <a:lnTo>
                    <a:pt x="1425" y="17"/>
                  </a:lnTo>
                  <a:lnTo>
                    <a:pt x="1419" y="12"/>
                  </a:lnTo>
                  <a:lnTo>
                    <a:pt x="1412" y="9"/>
                  </a:lnTo>
                  <a:lnTo>
                    <a:pt x="1406" y="7"/>
                  </a:lnTo>
                  <a:lnTo>
                    <a:pt x="1399" y="6"/>
                  </a:lnTo>
                  <a:lnTo>
                    <a:pt x="1399" y="6"/>
                  </a:lnTo>
                  <a:lnTo>
                    <a:pt x="1392" y="7"/>
                  </a:lnTo>
                  <a:lnTo>
                    <a:pt x="1385" y="10"/>
                  </a:lnTo>
                  <a:lnTo>
                    <a:pt x="1379" y="12"/>
                  </a:lnTo>
                  <a:lnTo>
                    <a:pt x="1374" y="17"/>
                  </a:lnTo>
                  <a:lnTo>
                    <a:pt x="1369" y="22"/>
                  </a:lnTo>
                  <a:lnTo>
                    <a:pt x="1367" y="28"/>
                  </a:lnTo>
                  <a:lnTo>
                    <a:pt x="1364" y="34"/>
                  </a:lnTo>
                  <a:lnTo>
                    <a:pt x="1363" y="41"/>
                  </a:lnTo>
                  <a:lnTo>
                    <a:pt x="1363" y="41"/>
                  </a:lnTo>
                  <a:lnTo>
                    <a:pt x="1364" y="48"/>
                  </a:lnTo>
                  <a:lnTo>
                    <a:pt x="1367" y="54"/>
                  </a:lnTo>
                  <a:lnTo>
                    <a:pt x="1369" y="61"/>
                  </a:lnTo>
                  <a:lnTo>
                    <a:pt x="1374" y="65"/>
                  </a:lnTo>
                  <a:lnTo>
                    <a:pt x="1379" y="70"/>
                  </a:lnTo>
                  <a:lnTo>
                    <a:pt x="1385" y="73"/>
                  </a:lnTo>
                  <a:lnTo>
                    <a:pt x="1392" y="75"/>
                  </a:lnTo>
                  <a:lnTo>
                    <a:pt x="1399" y="76"/>
                  </a:lnTo>
                  <a:lnTo>
                    <a:pt x="1399" y="76"/>
                  </a:lnTo>
                  <a:lnTo>
                    <a:pt x="1406" y="75"/>
                  </a:lnTo>
                  <a:lnTo>
                    <a:pt x="1412" y="73"/>
                  </a:lnTo>
                  <a:lnTo>
                    <a:pt x="1419" y="70"/>
                  </a:lnTo>
                  <a:lnTo>
                    <a:pt x="1425" y="65"/>
                  </a:lnTo>
                  <a:lnTo>
                    <a:pt x="1428" y="61"/>
                  </a:lnTo>
                  <a:lnTo>
                    <a:pt x="1432" y="54"/>
                  </a:lnTo>
                  <a:lnTo>
                    <a:pt x="1434" y="48"/>
                  </a:lnTo>
                  <a:lnTo>
                    <a:pt x="1434" y="41"/>
                  </a:lnTo>
                  <a:lnTo>
                    <a:pt x="1434" y="41"/>
                  </a:lnTo>
                  <a:close/>
                  <a:moveTo>
                    <a:pt x="1427" y="326"/>
                  </a:moveTo>
                  <a:lnTo>
                    <a:pt x="1427" y="104"/>
                  </a:lnTo>
                  <a:lnTo>
                    <a:pt x="1370" y="104"/>
                  </a:lnTo>
                  <a:lnTo>
                    <a:pt x="1370" y="326"/>
                  </a:lnTo>
                  <a:lnTo>
                    <a:pt x="1427" y="326"/>
                  </a:lnTo>
                  <a:lnTo>
                    <a:pt x="1427" y="326"/>
                  </a:lnTo>
                  <a:close/>
                  <a:moveTo>
                    <a:pt x="1630" y="320"/>
                  </a:moveTo>
                  <a:lnTo>
                    <a:pt x="1625" y="272"/>
                  </a:lnTo>
                  <a:lnTo>
                    <a:pt x="1625" y="272"/>
                  </a:lnTo>
                  <a:lnTo>
                    <a:pt x="1615" y="275"/>
                  </a:lnTo>
                  <a:lnTo>
                    <a:pt x="1604" y="278"/>
                  </a:lnTo>
                  <a:lnTo>
                    <a:pt x="1592" y="280"/>
                  </a:lnTo>
                  <a:lnTo>
                    <a:pt x="1581" y="280"/>
                  </a:lnTo>
                  <a:lnTo>
                    <a:pt x="1581" y="280"/>
                  </a:lnTo>
                  <a:lnTo>
                    <a:pt x="1568" y="279"/>
                  </a:lnTo>
                  <a:lnTo>
                    <a:pt x="1557" y="275"/>
                  </a:lnTo>
                  <a:lnTo>
                    <a:pt x="1548" y="270"/>
                  </a:lnTo>
                  <a:lnTo>
                    <a:pt x="1540" y="263"/>
                  </a:lnTo>
                  <a:lnTo>
                    <a:pt x="1535" y="254"/>
                  </a:lnTo>
                  <a:lnTo>
                    <a:pt x="1532" y="243"/>
                  </a:lnTo>
                  <a:lnTo>
                    <a:pt x="1529" y="231"/>
                  </a:lnTo>
                  <a:lnTo>
                    <a:pt x="1528" y="216"/>
                  </a:lnTo>
                  <a:lnTo>
                    <a:pt x="1528" y="216"/>
                  </a:lnTo>
                  <a:lnTo>
                    <a:pt x="1529" y="202"/>
                  </a:lnTo>
                  <a:lnTo>
                    <a:pt x="1532" y="188"/>
                  </a:lnTo>
                  <a:lnTo>
                    <a:pt x="1537" y="176"/>
                  </a:lnTo>
                  <a:lnTo>
                    <a:pt x="1543" y="167"/>
                  </a:lnTo>
                  <a:lnTo>
                    <a:pt x="1550" y="158"/>
                  </a:lnTo>
                  <a:lnTo>
                    <a:pt x="1560" y="152"/>
                  </a:lnTo>
                  <a:lnTo>
                    <a:pt x="1570" y="150"/>
                  </a:lnTo>
                  <a:lnTo>
                    <a:pt x="1583" y="147"/>
                  </a:lnTo>
                  <a:lnTo>
                    <a:pt x="1583" y="147"/>
                  </a:lnTo>
                  <a:lnTo>
                    <a:pt x="1593" y="149"/>
                  </a:lnTo>
                  <a:lnTo>
                    <a:pt x="1604" y="150"/>
                  </a:lnTo>
                  <a:lnTo>
                    <a:pt x="1614" y="153"/>
                  </a:lnTo>
                  <a:lnTo>
                    <a:pt x="1624" y="156"/>
                  </a:lnTo>
                  <a:lnTo>
                    <a:pt x="1628" y="106"/>
                  </a:lnTo>
                  <a:lnTo>
                    <a:pt x="1628" y="106"/>
                  </a:lnTo>
                  <a:lnTo>
                    <a:pt x="1617" y="104"/>
                  </a:lnTo>
                  <a:lnTo>
                    <a:pt x="1607" y="102"/>
                  </a:lnTo>
                  <a:lnTo>
                    <a:pt x="1595" y="100"/>
                  </a:lnTo>
                  <a:lnTo>
                    <a:pt x="1584" y="100"/>
                  </a:lnTo>
                  <a:lnTo>
                    <a:pt x="1584" y="100"/>
                  </a:lnTo>
                  <a:lnTo>
                    <a:pt x="1569" y="100"/>
                  </a:lnTo>
                  <a:lnTo>
                    <a:pt x="1556" y="103"/>
                  </a:lnTo>
                  <a:lnTo>
                    <a:pt x="1544" y="105"/>
                  </a:lnTo>
                  <a:lnTo>
                    <a:pt x="1532" y="110"/>
                  </a:lnTo>
                  <a:lnTo>
                    <a:pt x="1522" y="115"/>
                  </a:lnTo>
                  <a:lnTo>
                    <a:pt x="1513" y="121"/>
                  </a:lnTo>
                  <a:lnTo>
                    <a:pt x="1504" y="128"/>
                  </a:lnTo>
                  <a:lnTo>
                    <a:pt x="1497" y="135"/>
                  </a:lnTo>
                  <a:lnTo>
                    <a:pt x="1490" y="144"/>
                  </a:lnTo>
                  <a:lnTo>
                    <a:pt x="1485" y="153"/>
                  </a:lnTo>
                  <a:lnTo>
                    <a:pt x="1480" y="163"/>
                  </a:lnTo>
                  <a:lnTo>
                    <a:pt x="1475" y="174"/>
                  </a:lnTo>
                  <a:lnTo>
                    <a:pt x="1473" y="186"/>
                  </a:lnTo>
                  <a:lnTo>
                    <a:pt x="1470" y="197"/>
                  </a:lnTo>
                  <a:lnTo>
                    <a:pt x="1469" y="210"/>
                  </a:lnTo>
                  <a:lnTo>
                    <a:pt x="1469" y="222"/>
                  </a:lnTo>
                  <a:lnTo>
                    <a:pt x="1469" y="222"/>
                  </a:lnTo>
                  <a:lnTo>
                    <a:pt x="1469" y="237"/>
                  </a:lnTo>
                  <a:lnTo>
                    <a:pt x="1470" y="249"/>
                  </a:lnTo>
                  <a:lnTo>
                    <a:pt x="1473" y="261"/>
                  </a:lnTo>
                  <a:lnTo>
                    <a:pt x="1475" y="272"/>
                  </a:lnTo>
                  <a:lnTo>
                    <a:pt x="1480" y="281"/>
                  </a:lnTo>
                  <a:lnTo>
                    <a:pt x="1484" y="290"/>
                  </a:lnTo>
                  <a:lnTo>
                    <a:pt x="1490" y="297"/>
                  </a:lnTo>
                  <a:lnTo>
                    <a:pt x="1496" y="304"/>
                  </a:lnTo>
                  <a:lnTo>
                    <a:pt x="1503" y="310"/>
                  </a:lnTo>
                  <a:lnTo>
                    <a:pt x="1510" y="316"/>
                  </a:lnTo>
                  <a:lnTo>
                    <a:pt x="1519" y="320"/>
                  </a:lnTo>
                  <a:lnTo>
                    <a:pt x="1527" y="324"/>
                  </a:lnTo>
                  <a:lnTo>
                    <a:pt x="1537" y="326"/>
                  </a:lnTo>
                  <a:lnTo>
                    <a:pt x="1546" y="328"/>
                  </a:lnTo>
                  <a:lnTo>
                    <a:pt x="1557" y="330"/>
                  </a:lnTo>
                  <a:lnTo>
                    <a:pt x="1569" y="330"/>
                  </a:lnTo>
                  <a:lnTo>
                    <a:pt x="1569" y="330"/>
                  </a:lnTo>
                  <a:lnTo>
                    <a:pt x="1586" y="330"/>
                  </a:lnTo>
                  <a:lnTo>
                    <a:pt x="1602" y="327"/>
                  </a:lnTo>
                  <a:lnTo>
                    <a:pt x="1616" y="324"/>
                  </a:lnTo>
                  <a:lnTo>
                    <a:pt x="1630" y="320"/>
                  </a:lnTo>
                  <a:lnTo>
                    <a:pt x="1630" y="320"/>
                  </a:lnTo>
                  <a:close/>
                  <a:moveTo>
                    <a:pt x="1866" y="326"/>
                  </a:moveTo>
                  <a:lnTo>
                    <a:pt x="1866" y="170"/>
                  </a:lnTo>
                  <a:lnTo>
                    <a:pt x="1866" y="170"/>
                  </a:lnTo>
                  <a:lnTo>
                    <a:pt x="1866" y="156"/>
                  </a:lnTo>
                  <a:lnTo>
                    <a:pt x="1863" y="143"/>
                  </a:lnTo>
                  <a:lnTo>
                    <a:pt x="1859" y="131"/>
                  </a:lnTo>
                  <a:lnTo>
                    <a:pt x="1853" y="121"/>
                  </a:lnTo>
                  <a:lnTo>
                    <a:pt x="1848" y="116"/>
                  </a:lnTo>
                  <a:lnTo>
                    <a:pt x="1843" y="111"/>
                  </a:lnTo>
                  <a:lnTo>
                    <a:pt x="1838" y="108"/>
                  </a:lnTo>
                  <a:lnTo>
                    <a:pt x="1832" y="105"/>
                  </a:lnTo>
                  <a:lnTo>
                    <a:pt x="1825" y="103"/>
                  </a:lnTo>
                  <a:lnTo>
                    <a:pt x="1818" y="100"/>
                  </a:lnTo>
                  <a:lnTo>
                    <a:pt x="1809" y="99"/>
                  </a:lnTo>
                  <a:lnTo>
                    <a:pt x="1801" y="99"/>
                  </a:lnTo>
                  <a:lnTo>
                    <a:pt x="1801" y="99"/>
                  </a:lnTo>
                  <a:lnTo>
                    <a:pt x="1788" y="100"/>
                  </a:lnTo>
                  <a:lnTo>
                    <a:pt x="1777" y="103"/>
                  </a:lnTo>
                  <a:lnTo>
                    <a:pt x="1766" y="106"/>
                  </a:lnTo>
                  <a:lnTo>
                    <a:pt x="1756" y="111"/>
                  </a:lnTo>
                  <a:lnTo>
                    <a:pt x="1748" y="117"/>
                  </a:lnTo>
                  <a:lnTo>
                    <a:pt x="1739" y="123"/>
                  </a:lnTo>
                  <a:lnTo>
                    <a:pt x="1733" y="132"/>
                  </a:lnTo>
                  <a:lnTo>
                    <a:pt x="1728" y="141"/>
                  </a:lnTo>
                  <a:lnTo>
                    <a:pt x="1727" y="140"/>
                  </a:lnTo>
                  <a:lnTo>
                    <a:pt x="1727" y="140"/>
                  </a:lnTo>
                  <a:lnTo>
                    <a:pt x="1728" y="129"/>
                  </a:lnTo>
                  <a:lnTo>
                    <a:pt x="1730" y="118"/>
                  </a:lnTo>
                  <a:lnTo>
                    <a:pt x="1731" y="96"/>
                  </a:lnTo>
                  <a:lnTo>
                    <a:pt x="1731" y="0"/>
                  </a:lnTo>
                  <a:lnTo>
                    <a:pt x="1674" y="0"/>
                  </a:lnTo>
                  <a:lnTo>
                    <a:pt x="1674" y="326"/>
                  </a:lnTo>
                  <a:lnTo>
                    <a:pt x="1731" y="326"/>
                  </a:lnTo>
                  <a:lnTo>
                    <a:pt x="1731" y="219"/>
                  </a:lnTo>
                  <a:lnTo>
                    <a:pt x="1731" y="219"/>
                  </a:lnTo>
                  <a:lnTo>
                    <a:pt x="1732" y="204"/>
                  </a:lnTo>
                  <a:lnTo>
                    <a:pt x="1734" y="191"/>
                  </a:lnTo>
                  <a:lnTo>
                    <a:pt x="1739" y="179"/>
                  </a:lnTo>
                  <a:lnTo>
                    <a:pt x="1747" y="168"/>
                  </a:lnTo>
                  <a:lnTo>
                    <a:pt x="1754" y="159"/>
                  </a:lnTo>
                  <a:lnTo>
                    <a:pt x="1762" y="153"/>
                  </a:lnTo>
                  <a:lnTo>
                    <a:pt x="1772" y="149"/>
                  </a:lnTo>
                  <a:lnTo>
                    <a:pt x="1778" y="147"/>
                  </a:lnTo>
                  <a:lnTo>
                    <a:pt x="1783" y="147"/>
                  </a:lnTo>
                  <a:lnTo>
                    <a:pt x="1783" y="147"/>
                  </a:lnTo>
                  <a:lnTo>
                    <a:pt x="1790" y="147"/>
                  </a:lnTo>
                  <a:lnTo>
                    <a:pt x="1796" y="150"/>
                  </a:lnTo>
                  <a:lnTo>
                    <a:pt x="1801" y="152"/>
                  </a:lnTo>
                  <a:lnTo>
                    <a:pt x="1804" y="157"/>
                  </a:lnTo>
                  <a:lnTo>
                    <a:pt x="1807" y="162"/>
                  </a:lnTo>
                  <a:lnTo>
                    <a:pt x="1808" y="169"/>
                  </a:lnTo>
                  <a:lnTo>
                    <a:pt x="1809" y="176"/>
                  </a:lnTo>
                  <a:lnTo>
                    <a:pt x="1810" y="184"/>
                  </a:lnTo>
                  <a:lnTo>
                    <a:pt x="1810" y="326"/>
                  </a:lnTo>
                  <a:lnTo>
                    <a:pt x="1866" y="326"/>
                  </a:lnTo>
                  <a:lnTo>
                    <a:pt x="1866" y="326"/>
                  </a:lnTo>
                  <a:close/>
                  <a:moveTo>
                    <a:pt x="2044" y="325"/>
                  </a:moveTo>
                  <a:lnTo>
                    <a:pt x="2044" y="279"/>
                  </a:lnTo>
                  <a:lnTo>
                    <a:pt x="2044" y="279"/>
                  </a:lnTo>
                  <a:lnTo>
                    <a:pt x="2031" y="281"/>
                  </a:lnTo>
                  <a:lnTo>
                    <a:pt x="2017" y="283"/>
                  </a:lnTo>
                  <a:lnTo>
                    <a:pt x="2017" y="283"/>
                  </a:lnTo>
                  <a:lnTo>
                    <a:pt x="2011" y="281"/>
                  </a:lnTo>
                  <a:lnTo>
                    <a:pt x="2005" y="280"/>
                  </a:lnTo>
                  <a:lnTo>
                    <a:pt x="2000" y="278"/>
                  </a:lnTo>
                  <a:lnTo>
                    <a:pt x="1996" y="274"/>
                  </a:lnTo>
                  <a:lnTo>
                    <a:pt x="1994" y="269"/>
                  </a:lnTo>
                  <a:lnTo>
                    <a:pt x="1992" y="263"/>
                  </a:lnTo>
                  <a:lnTo>
                    <a:pt x="1991" y="256"/>
                  </a:lnTo>
                  <a:lnTo>
                    <a:pt x="1991" y="245"/>
                  </a:lnTo>
                  <a:lnTo>
                    <a:pt x="1991" y="149"/>
                  </a:lnTo>
                  <a:lnTo>
                    <a:pt x="2044" y="149"/>
                  </a:lnTo>
                  <a:lnTo>
                    <a:pt x="2044" y="104"/>
                  </a:lnTo>
                  <a:lnTo>
                    <a:pt x="1991" y="104"/>
                  </a:lnTo>
                  <a:lnTo>
                    <a:pt x="1991" y="21"/>
                  </a:lnTo>
                  <a:lnTo>
                    <a:pt x="1933" y="36"/>
                  </a:lnTo>
                  <a:lnTo>
                    <a:pt x="1933" y="104"/>
                  </a:lnTo>
                  <a:lnTo>
                    <a:pt x="1896" y="104"/>
                  </a:lnTo>
                  <a:lnTo>
                    <a:pt x="1896" y="149"/>
                  </a:lnTo>
                  <a:lnTo>
                    <a:pt x="1935" y="149"/>
                  </a:lnTo>
                  <a:lnTo>
                    <a:pt x="1935" y="261"/>
                  </a:lnTo>
                  <a:lnTo>
                    <a:pt x="1935" y="261"/>
                  </a:lnTo>
                  <a:lnTo>
                    <a:pt x="1935" y="279"/>
                  </a:lnTo>
                  <a:lnTo>
                    <a:pt x="1937" y="293"/>
                  </a:lnTo>
                  <a:lnTo>
                    <a:pt x="1942" y="305"/>
                  </a:lnTo>
                  <a:lnTo>
                    <a:pt x="1944" y="310"/>
                  </a:lnTo>
                  <a:lnTo>
                    <a:pt x="1948" y="315"/>
                  </a:lnTo>
                  <a:lnTo>
                    <a:pt x="1951" y="319"/>
                  </a:lnTo>
                  <a:lnTo>
                    <a:pt x="1956" y="322"/>
                  </a:lnTo>
                  <a:lnTo>
                    <a:pt x="1962" y="325"/>
                  </a:lnTo>
                  <a:lnTo>
                    <a:pt x="1967" y="327"/>
                  </a:lnTo>
                  <a:lnTo>
                    <a:pt x="1982" y="330"/>
                  </a:lnTo>
                  <a:lnTo>
                    <a:pt x="1999" y="331"/>
                  </a:lnTo>
                  <a:lnTo>
                    <a:pt x="1999" y="331"/>
                  </a:lnTo>
                  <a:lnTo>
                    <a:pt x="2011" y="330"/>
                  </a:lnTo>
                  <a:lnTo>
                    <a:pt x="2023" y="328"/>
                  </a:lnTo>
                  <a:lnTo>
                    <a:pt x="2044" y="325"/>
                  </a:lnTo>
                  <a:lnTo>
                    <a:pt x="2044" y="325"/>
                  </a:lnTo>
                  <a:close/>
                  <a:moveTo>
                    <a:pt x="2412" y="209"/>
                  </a:moveTo>
                  <a:lnTo>
                    <a:pt x="2412" y="24"/>
                  </a:lnTo>
                  <a:lnTo>
                    <a:pt x="2354" y="24"/>
                  </a:lnTo>
                  <a:lnTo>
                    <a:pt x="2354" y="213"/>
                  </a:lnTo>
                  <a:lnTo>
                    <a:pt x="2354" y="213"/>
                  </a:lnTo>
                  <a:lnTo>
                    <a:pt x="2353" y="231"/>
                  </a:lnTo>
                  <a:lnTo>
                    <a:pt x="2351" y="245"/>
                  </a:lnTo>
                  <a:lnTo>
                    <a:pt x="2346" y="257"/>
                  </a:lnTo>
                  <a:lnTo>
                    <a:pt x="2343" y="262"/>
                  </a:lnTo>
                  <a:lnTo>
                    <a:pt x="2340" y="267"/>
                  </a:lnTo>
                  <a:lnTo>
                    <a:pt x="2335" y="270"/>
                  </a:lnTo>
                  <a:lnTo>
                    <a:pt x="2330" y="274"/>
                  </a:lnTo>
                  <a:lnTo>
                    <a:pt x="2325" y="277"/>
                  </a:lnTo>
                  <a:lnTo>
                    <a:pt x="2319" y="279"/>
                  </a:lnTo>
                  <a:lnTo>
                    <a:pt x="2306" y="281"/>
                  </a:lnTo>
                  <a:lnTo>
                    <a:pt x="2290" y="283"/>
                  </a:lnTo>
                  <a:lnTo>
                    <a:pt x="2290" y="283"/>
                  </a:lnTo>
                  <a:lnTo>
                    <a:pt x="2273" y="281"/>
                  </a:lnTo>
                  <a:lnTo>
                    <a:pt x="2266" y="280"/>
                  </a:lnTo>
                  <a:lnTo>
                    <a:pt x="2260" y="278"/>
                  </a:lnTo>
                  <a:lnTo>
                    <a:pt x="2254" y="275"/>
                  </a:lnTo>
                  <a:lnTo>
                    <a:pt x="2249" y="272"/>
                  </a:lnTo>
                  <a:lnTo>
                    <a:pt x="2245" y="268"/>
                  </a:lnTo>
                  <a:lnTo>
                    <a:pt x="2241" y="264"/>
                  </a:lnTo>
                  <a:lnTo>
                    <a:pt x="2235" y="255"/>
                  </a:lnTo>
                  <a:lnTo>
                    <a:pt x="2231" y="244"/>
                  </a:lnTo>
                  <a:lnTo>
                    <a:pt x="2229" y="232"/>
                  </a:lnTo>
                  <a:lnTo>
                    <a:pt x="2229" y="219"/>
                  </a:lnTo>
                  <a:lnTo>
                    <a:pt x="2229" y="24"/>
                  </a:lnTo>
                  <a:lnTo>
                    <a:pt x="2171" y="24"/>
                  </a:lnTo>
                  <a:lnTo>
                    <a:pt x="2171" y="221"/>
                  </a:lnTo>
                  <a:lnTo>
                    <a:pt x="2171" y="221"/>
                  </a:lnTo>
                  <a:lnTo>
                    <a:pt x="2172" y="243"/>
                  </a:lnTo>
                  <a:lnTo>
                    <a:pt x="2173" y="254"/>
                  </a:lnTo>
                  <a:lnTo>
                    <a:pt x="2176" y="263"/>
                  </a:lnTo>
                  <a:lnTo>
                    <a:pt x="2178" y="273"/>
                  </a:lnTo>
                  <a:lnTo>
                    <a:pt x="2182" y="281"/>
                  </a:lnTo>
                  <a:lnTo>
                    <a:pt x="2187" y="290"/>
                  </a:lnTo>
                  <a:lnTo>
                    <a:pt x="2193" y="298"/>
                  </a:lnTo>
                  <a:lnTo>
                    <a:pt x="2200" y="305"/>
                  </a:lnTo>
                  <a:lnTo>
                    <a:pt x="2208" y="312"/>
                  </a:lnTo>
                  <a:lnTo>
                    <a:pt x="2218" y="318"/>
                  </a:lnTo>
                  <a:lnTo>
                    <a:pt x="2229" y="322"/>
                  </a:lnTo>
                  <a:lnTo>
                    <a:pt x="2241" y="326"/>
                  </a:lnTo>
                  <a:lnTo>
                    <a:pt x="2254" y="328"/>
                  </a:lnTo>
                  <a:lnTo>
                    <a:pt x="2270" y="331"/>
                  </a:lnTo>
                  <a:lnTo>
                    <a:pt x="2287" y="331"/>
                  </a:lnTo>
                  <a:lnTo>
                    <a:pt x="2287" y="331"/>
                  </a:lnTo>
                  <a:lnTo>
                    <a:pt x="2301" y="331"/>
                  </a:lnTo>
                  <a:lnTo>
                    <a:pt x="2314" y="330"/>
                  </a:lnTo>
                  <a:lnTo>
                    <a:pt x="2328" y="327"/>
                  </a:lnTo>
                  <a:lnTo>
                    <a:pt x="2340" y="324"/>
                  </a:lnTo>
                  <a:lnTo>
                    <a:pt x="2351" y="319"/>
                  </a:lnTo>
                  <a:lnTo>
                    <a:pt x="2361" y="314"/>
                  </a:lnTo>
                  <a:lnTo>
                    <a:pt x="2371" y="308"/>
                  </a:lnTo>
                  <a:lnTo>
                    <a:pt x="2380" y="301"/>
                  </a:lnTo>
                  <a:lnTo>
                    <a:pt x="2387" y="293"/>
                  </a:lnTo>
                  <a:lnTo>
                    <a:pt x="2393" y="284"/>
                  </a:lnTo>
                  <a:lnTo>
                    <a:pt x="2399" y="274"/>
                  </a:lnTo>
                  <a:lnTo>
                    <a:pt x="2404" y="263"/>
                  </a:lnTo>
                  <a:lnTo>
                    <a:pt x="2407" y="251"/>
                  </a:lnTo>
                  <a:lnTo>
                    <a:pt x="2410" y="238"/>
                  </a:lnTo>
                  <a:lnTo>
                    <a:pt x="2411" y="225"/>
                  </a:lnTo>
                  <a:lnTo>
                    <a:pt x="2412" y="209"/>
                  </a:lnTo>
                  <a:lnTo>
                    <a:pt x="2412" y="209"/>
                  </a:lnTo>
                  <a:close/>
                  <a:moveTo>
                    <a:pt x="2804" y="326"/>
                  </a:moveTo>
                  <a:lnTo>
                    <a:pt x="2757" y="24"/>
                  </a:lnTo>
                  <a:lnTo>
                    <a:pt x="2689" y="24"/>
                  </a:lnTo>
                  <a:lnTo>
                    <a:pt x="2638" y="180"/>
                  </a:lnTo>
                  <a:lnTo>
                    <a:pt x="2638" y="180"/>
                  </a:lnTo>
                  <a:lnTo>
                    <a:pt x="2628" y="211"/>
                  </a:lnTo>
                  <a:lnTo>
                    <a:pt x="2621" y="243"/>
                  </a:lnTo>
                  <a:lnTo>
                    <a:pt x="2621" y="243"/>
                  </a:lnTo>
                  <a:lnTo>
                    <a:pt x="2621" y="243"/>
                  </a:lnTo>
                  <a:lnTo>
                    <a:pt x="2614" y="211"/>
                  </a:lnTo>
                  <a:lnTo>
                    <a:pt x="2604" y="180"/>
                  </a:lnTo>
                  <a:lnTo>
                    <a:pt x="2553" y="24"/>
                  </a:lnTo>
                  <a:lnTo>
                    <a:pt x="2486" y="24"/>
                  </a:lnTo>
                  <a:lnTo>
                    <a:pt x="2440" y="326"/>
                  </a:lnTo>
                  <a:lnTo>
                    <a:pt x="2498" y="326"/>
                  </a:lnTo>
                  <a:lnTo>
                    <a:pt x="2515" y="187"/>
                  </a:lnTo>
                  <a:lnTo>
                    <a:pt x="2515" y="187"/>
                  </a:lnTo>
                  <a:lnTo>
                    <a:pt x="2519" y="149"/>
                  </a:lnTo>
                  <a:lnTo>
                    <a:pt x="2523" y="110"/>
                  </a:lnTo>
                  <a:lnTo>
                    <a:pt x="2524" y="110"/>
                  </a:lnTo>
                  <a:lnTo>
                    <a:pt x="2524" y="110"/>
                  </a:lnTo>
                  <a:lnTo>
                    <a:pt x="2528" y="129"/>
                  </a:lnTo>
                  <a:lnTo>
                    <a:pt x="2533" y="149"/>
                  </a:lnTo>
                  <a:lnTo>
                    <a:pt x="2544" y="186"/>
                  </a:lnTo>
                  <a:lnTo>
                    <a:pt x="2589" y="326"/>
                  </a:lnTo>
                  <a:lnTo>
                    <a:pt x="2647" y="326"/>
                  </a:lnTo>
                  <a:lnTo>
                    <a:pt x="2694" y="175"/>
                  </a:lnTo>
                  <a:lnTo>
                    <a:pt x="2694" y="175"/>
                  </a:lnTo>
                  <a:lnTo>
                    <a:pt x="2704" y="141"/>
                  </a:lnTo>
                  <a:lnTo>
                    <a:pt x="2711" y="110"/>
                  </a:lnTo>
                  <a:lnTo>
                    <a:pt x="2712" y="110"/>
                  </a:lnTo>
                  <a:lnTo>
                    <a:pt x="2712" y="110"/>
                  </a:lnTo>
                  <a:lnTo>
                    <a:pt x="2716" y="144"/>
                  </a:lnTo>
                  <a:lnTo>
                    <a:pt x="2722" y="182"/>
                  </a:lnTo>
                  <a:lnTo>
                    <a:pt x="2743" y="326"/>
                  </a:lnTo>
                  <a:lnTo>
                    <a:pt x="2804" y="326"/>
                  </a:lnTo>
                  <a:lnTo>
                    <a:pt x="2804" y="326"/>
                  </a:lnTo>
                  <a:close/>
                  <a:moveTo>
                    <a:pt x="3043" y="316"/>
                  </a:moveTo>
                  <a:lnTo>
                    <a:pt x="3036" y="264"/>
                  </a:lnTo>
                  <a:lnTo>
                    <a:pt x="3036" y="264"/>
                  </a:lnTo>
                  <a:lnTo>
                    <a:pt x="3022" y="269"/>
                  </a:lnTo>
                  <a:lnTo>
                    <a:pt x="3008" y="274"/>
                  </a:lnTo>
                  <a:lnTo>
                    <a:pt x="2992" y="277"/>
                  </a:lnTo>
                  <a:lnTo>
                    <a:pt x="2978" y="278"/>
                  </a:lnTo>
                  <a:lnTo>
                    <a:pt x="2978" y="278"/>
                  </a:lnTo>
                  <a:lnTo>
                    <a:pt x="2967" y="277"/>
                  </a:lnTo>
                  <a:lnTo>
                    <a:pt x="2956" y="275"/>
                  </a:lnTo>
                  <a:lnTo>
                    <a:pt x="2946" y="274"/>
                  </a:lnTo>
                  <a:lnTo>
                    <a:pt x="2938" y="270"/>
                  </a:lnTo>
                  <a:lnTo>
                    <a:pt x="2931" y="267"/>
                  </a:lnTo>
                  <a:lnTo>
                    <a:pt x="2923" y="262"/>
                  </a:lnTo>
                  <a:lnTo>
                    <a:pt x="2916" y="257"/>
                  </a:lnTo>
                  <a:lnTo>
                    <a:pt x="2911" y="251"/>
                  </a:lnTo>
                  <a:lnTo>
                    <a:pt x="2905" y="244"/>
                  </a:lnTo>
                  <a:lnTo>
                    <a:pt x="2902" y="237"/>
                  </a:lnTo>
                  <a:lnTo>
                    <a:pt x="2898" y="228"/>
                  </a:lnTo>
                  <a:lnTo>
                    <a:pt x="2894" y="219"/>
                  </a:lnTo>
                  <a:lnTo>
                    <a:pt x="2892" y="209"/>
                  </a:lnTo>
                  <a:lnTo>
                    <a:pt x="2891" y="198"/>
                  </a:lnTo>
                  <a:lnTo>
                    <a:pt x="2890" y="175"/>
                  </a:lnTo>
                  <a:lnTo>
                    <a:pt x="2890" y="175"/>
                  </a:lnTo>
                  <a:lnTo>
                    <a:pt x="2891" y="155"/>
                  </a:lnTo>
                  <a:lnTo>
                    <a:pt x="2892" y="144"/>
                  </a:lnTo>
                  <a:lnTo>
                    <a:pt x="2894" y="135"/>
                  </a:lnTo>
                  <a:lnTo>
                    <a:pt x="2898" y="126"/>
                  </a:lnTo>
                  <a:lnTo>
                    <a:pt x="2902" y="117"/>
                  </a:lnTo>
                  <a:lnTo>
                    <a:pt x="2905" y="110"/>
                  </a:lnTo>
                  <a:lnTo>
                    <a:pt x="2910" y="103"/>
                  </a:lnTo>
                  <a:lnTo>
                    <a:pt x="2916" y="97"/>
                  </a:lnTo>
                  <a:lnTo>
                    <a:pt x="2922" y="91"/>
                  </a:lnTo>
                  <a:lnTo>
                    <a:pt x="2929" y="86"/>
                  </a:lnTo>
                  <a:lnTo>
                    <a:pt x="2937" y="82"/>
                  </a:lnTo>
                  <a:lnTo>
                    <a:pt x="2945" y="79"/>
                  </a:lnTo>
                  <a:lnTo>
                    <a:pt x="2954" y="76"/>
                  </a:lnTo>
                  <a:lnTo>
                    <a:pt x="2963" y="75"/>
                  </a:lnTo>
                  <a:lnTo>
                    <a:pt x="2974" y="74"/>
                  </a:lnTo>
                  <a:lnTo>
                    <a:pt x="2974" y="74"/>
                  </a:lnTo>
                  <a:lnTo>
                    <a:pt x="2989" y="75"/>
                  </a:lnTo>
                  <a:lnTo>
                    <a:pt x="3004" y="76"/>
                  </a:lnTo>
                  <a:lnTo>
                    <a:pt x="3019" y="80"/>
                  </a:lnTo>
                  <a:lnTo>
                    <a:pt x="3034" y="83"/>
                  </a:lnTo>
                  <a:lnTo>
                    <a:pt x="3040" y="30"/>
                  </a:lnTo>
                  <a:lnTo>
                    <a:pt x="3040" y="30"/>
                  </a:lnTo>
                  <a:lnTo>
                    <a:pt x="3025" y="27"/>
                  </a:lnTo>
                  <a:lnTo>
                    <a:pt x="3009" y="24"/>
                  </a:lnTo>
                  <a:lnTo>
                    <a:pt x="2993" y="23"/>
                  </a:lnTo>
                  <a:lnTo>
                    <a:pt x="2976" y="23"/>
                  </a:lnTo>
                  <a:lnTo>
                    <a:pt x="2976" y="23"/>
                  </a:lnTo>
                  <a:lnTo>
                    <a:pt x="2958" y="23"/>
                  </a:lnTo>
                  <a:lnTo>
                    <a:pt x="2942" y="26"/>
                  </a:lnTo>
                  <a:lnTo>
                    <a:pt x="2926" y="29"/>
                  </a:lnTo>
                  <a:lnTo>
                    <a:pt x="2910" y="34"/>
                  </a:lnTo>
                  <a:lnTo>
                    <a:pt x="2897" y="41"/>
                  </a:lnTo>
                  <a:lnTo>
                    <a:pt x="2885" y="48"/>
                  </a:lnTo>
                  <a:lnTo>
                    <a:pt x="2874" y="58"/>
                  </a:lnTo>
                  <a:lnTo>
                    <a:pt x="2863" y="68"/>
                  </a:lnTo>
                  <a:lnTo>
                    <a:pt x="2855" y="80"/>
                  </a:lnTo>
                  <a:lnTo>
                    <a:pt x="2847" y="92"/>
                  </a:lnTo>
                  <a:lnTo>
                    <a:pt x="2840" y="105"/>
                  </a:lnTo>
                  <a:lnTo>
                    <a:pt x="2835" y="120"/>
                  </a:lnTo>
                  <a:lnTo>
                    <a:pt x="2831" y="134"/>
                  </a:lnTo>
                  <a:lnTo>
                    <a:pt x="2828" y="151"/>
                  </a:lnTo>
                  <a:lnTo>
                    <a:pt x="2827" y="168"/>
                  </a:lnTo>
                  <a:lnTo>
                    <a:pt x="2826" y="185"/>
                  </a:lnTo>
                  <a:lnTo>
                    <a:pt x="2826" y="185"/>
                  </a:lnTo>
                  <a:lnTo>
                    <a:pt x="2826" y="199"/>
                  </a:lnTo>
                  <a:lnTo>
                    <a:pt x="2828" y="213"/>
                  </a:lnTo>
                  <a:lnTo>
                    <a:pt x="2829" y="226"/>
                  </a:lnTo>
                  <a:lnTo>
                    <a:pt x="2833" y="239"/>
                  </a:lnTo>
                  <a:lnTo>
                    <a:pt x="2837" y="252"/>
                  </a:lnTo>
                  <a:lnTo>
                    <a:pt x="2843" y="263"/>
                  </a:lnTo>
                  <a:lnTo>
                    <a:pt x="2849" y="275"/>
                  </a:lnTo>
                  <a:lnTo>
                    <a:pt x="2856" y="286"/>
                  </a:lnTo>
                  <a:lnTo>
                    <a:pt x="2864" y="296"/>
                  </a:lnTo>
                  <a:lnTo>
                    <a:pt x="2875" y="304"/>
                  </a:lnTo>
                  <a:lnTo>
                    <a:pt x="2886" y="312"/>
                  </a:lnTo>
                  <a:lnTo>
                    <a:pt x="2899" y="318"/>
                  </a:lnTo>
                  <a:lnTo>
                    <a:pt x="2913" y="324"/>
                  </a:lnTo>
                  <a:lnTo>
                    <a:pt x="2928" y="327"/>
                  </a:lnTo>
                  <a:lnTo>
                    <a:pt x="2946" y="330"/>
                  </a:lnTo>
                  <a:lnTo>
                    <a:pt x="2964" y="330"/>
                  </a:lnTo>
                  <a:lnTo>
                    <a:pt x="2964" y="330"/>
                  </a:lnTo>
                  <a:lnTo>
                    <a:pt x="2986" y="330"/>
                  </a:lnTo>
                  <a:lnTo>
                    <a:pt x="3005" y="326"/>
                  </a:lnTo>
                  <a:lnTo>
                    <a:pt x="3025" y="322"/>
                  </a:lnTo>
                  <a:lnTo>
                    <a:pt x="3043" y="316"/>
                  </a:lnTo>
                  <a:lnTo>
                    <a:pt x="3043" y="316"/>
                  </a:lnTo>
                  <a:close/>
                  <a:moveTo>
                    <a:pt x="3249" y="194"/>
                  </a:moveTo>
                  <a:lnTo>
                    <a:pt x="3249" y="150"/>
                  </a:lnTo>
                  <a:lnTo>
                    <a:pt x="3184" y="150"/>
                  </a:lnTo>
                  <a:lnTo>
                    <a:pt x="3184" y="83"/>
                  </a:lnTo>
                  <a:lnTo>
                    <a:pt x="3134" y="83"/>
                  </a:lnTo>
                  <a:lnTo>
                    <a:pt x="3134" y="150"/>
                  </a:lnTo>
                  <a:lnTo>
                    <a:pt x="3069" y="150"/>
                  </a:lnTo>
                  <a:lnTo>
                    <a:pt x="3069" y="194"/>
                  </a:lnTo>
                  <a:lnTo>
                    <a:pt x="3134" y="194"/>
                  </a:lnTo>
                  <a:lnTo>
                    <a:pt x="3134" y="261"/>
                  </a:lnTo>
                  <a:lnTo>
                    <a:pt x="3184" y="261"/>
                  </a:lnTo>
                  <a:lnTo>
                    <a:pt x="3184" y="194"/>
                  </a:lnTo>
                  <a:lnTo>
                    <a:pt x="3249" y="194"/>
                  </a:lnTo>
                  <a:lnTo>
                    <a:pt x="3249" y="194"/>
                  </a:lnTo>
                  <a:close/>
                </a:path>
              </a:pathLst>
            </a:custGeom>
            <a:solidFill>
              <a:srgbClr val="0042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615066012"/>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4" r:id="rId3"/>
    <p:sldLayoutId id="2147483650" r:id="rId4"/>
    <p:sldLayoutId id="2147483652" r:id="rId5"/>
    <p:sldLayoutId id="2147483655" r:id="rId6"/>
  </p:sldLayoutIdLst>
  <p:timing>
    <p:tnLst>
      <p:par>
        <p:cTn id="1" dur="indefinite" restart="never" nodeType="tmRoot"/>
      </p:par>
    </p:tnLst>
  </p:timing>
  <p:txStyles>
    <p:titleStyle>
      <a:lvl1pPr algn="l" defTabSz="914400" rtl="0" eaLnBrk="1" latinLnBrk="0" hangingPunct="1">
        <a:spcBef>
          <a:spcPct val="0"/>
        </a:spcBef>
        <a:buNone/>
        <a:defRPr sz="2800" b="1" kern="1200">
          <a:solidFill>
            <a:schemeClr val="tx1"/>
          </a:solidFill>
          <a:latin typeface="TheSansOffice LF"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TheSansOffice LF"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heSansOffice LF"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heSansOffice LF"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heSansOffice LF"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heSansOffice LF"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normAutofit/>
          </a:bodyPr>
          <a:lstStyle/>
          <a:p>
            <a:r>
              <a:rPr lang="nl-NL" sz="2000" dirty="0" smtClean="0"/>
              <a:t>Manon Dello namens </a:t>
            </a:r>
            <a:r>
              <a:rPr lang="nl-NL" sz="2000" dirty="0" err="1" smtClean="0"/>
              <a:t>Hemovigilantie</a:t>
            </a:r>
            <a:r>
              <a:rPr lang="nl-NL" sz="2000" dirty="0" smtClean="0"/>
              <a:t> </a:t>
            </a:r>
            <a:r>
              <a:rPr lang="nl-NL" sz="2000" dirty="0" err="1" smtClean="0"/>
              <a:t>Zuid-Oost</a:t>
            </a:r>
            <a:endParaRPr lang="nl-NL" sz="2000" dirty="0"/>
          </a:p>
        </p:txBody>
      </p:sp>
      <p:sp>
        <p:nvSpPr>
          <p:cNvPr id="4" name="Titel 3"/>
          <p:cNvSpPr>
            <a:spLocks noGrp="1"/>
          </p:cNvSpPr>
          <p:nvPr>
            <p:ph type="title"/>
          </p:nvPr>
        </p:nvSpPr>
        <p:spPr/>
        <p:txBody>
          <a:bodyPr>
            <a:normAutofit/>
          </a:bodyPr>
          <a:lstStyle/>
          <a:p>
            <a:r>
              <a:rPr lang="nl-NL" dirty="0" smtClean="0"/>
              <a:t>Handig boekje</a:t>
            </a:r>
            <a:endParaRPr lang="nl-NL" dirty="0"/>
          </a:p>
        </p:txBody>
      </p:sp>
      <p:sp>
        <p:nvSpPr>
          <p:cNvPr id="3" name="Tijdelijke aanduiding voor dianummer 2"/>
          <p:cNvSpPr>
            <a:spLocks noGrp="1"/>
          </p:cNvSpPr>
          <p:nvPr>
            <p:ph type="sldNum" sz="quarter" idx="11"/>
          </p:nvPr>
        </p:nvSpPr>
        <p:spPr/>
        <p:txBody>
          <a:bodyPr/>
          <a:lstStyle/>
          <a:p>
            <a:fld id="{0F2B34C6-6653-473B-ACCB-9371572A61D6}" type="slidenum">
              <a:rPr lang="nl-NL" smtClean="0"/>
              <a:pPr/>
              <a:t>1</a:t>
            </a:fld>
            <a:endParaRPr lang="nl-NL" dirty="0"/>
          </a:p>
        </p:txBody>
      </p:sp>
      <p:pic>
        <p:nvPicPr>
          <p:cNvPr id="5" name="Picture 2" descr="Wereld bloeddonordag - Royaal Thui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594" t="15384" r="5495" b="24176"/>
          <a:stretch/>
        </p:blipFill>
        <p:spPr bwMode="auto">
          <a:xfrm>
            <a:off x="6012159" y="563555"/>
            <a:ext cx="2771401" cy="190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274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Informatie gebundeld in boekje</a:t>
            </a:r>
            <a:endParaRPr lang="nl-NL" dirty="0"/>
          </a:p>
        </p:txBody>
      </p:sp>
      <p:sp>
        <p:nvSpPr>
          <p:cNvPr id="3" name="Tijdelijke aanduiding voor inhoud 2"/>
          <p:cNvSpPr>
            <a:spLocks noGrp="1"/>
          </p:cNvSpPr>
          <p:nvPr>
            <p:ph idx="1"/>
          </p:nvPr>
        </p:nvSpPr>
        <p:spPr>
          <a:xfrm>
            <a:off x="468312" y="1604434"/>
            <a:ext cx="8568183" cy="4176465"/>
          </a:xfrm>
        </p:spPr>
        <p:txBody>
          <a:bodyPr>
            <a:normAutofit/>
          </a:bodyPr>
          <a:lstStyle/>
          <a:p>
            <a:pPr marL="0" indent="0">
              <a:buNone/>
            </a:pPr>
            <a:r>
              <a:rPr lang="nl-NL" sz="2000" b="1" dirty="0"/>
              <a:t>Doel</a:t>
            </a:r>
            <a:r>
              <a:rPr lang="nl-NL" sz="2000" dirty="0"/>
              <a:t> : </a:t>
            </a:r>
            <a:r>
              <a:rPr lang="nl-NL" sz="2000" dirty="0" smtClean="0"/>
              <a:t> leidraad </a:t>
            </a:r>
            <a:r>
              <a:rPr lang="nl-NL" sz="2000" dirty="0"/>
              <a:t>voor de nieuwe </a:t>
            </a:r>
            <a:r>
              <a:rPr lang="nl-NL" sz="2000" dirty="0" err="1"/>
              <a:t>Hemovigilantie</a:t>
            </a:r>
            <a:r>
              <a:rPr lang="nl-NL" sz="2000" dirty="0"/>
              <a:t> medewerker </a:t>
            </a:r>
          </a:p>
          <a:p>
            <a:pPr marL="0" indent="0">
              <a:buNone/>
            </a:pPr>
            <a:r>
              <a:rPr lang="nl-NL" sz="2000" dirty="0"/>
              <a:t>           </a:t>
            </a:r>
            <a:r>
              <a:rPr lang="nl-NL" sz="2000" dirty="0" smtClean="0"/>
              <a:t> mogelijk </a:t>
            </a:r>
            <a:r>
              <a:rPr lang="nl-NL" sz="2000" dirty="0"/>
              <a:t>meer uniformiteit binnen de ziekenhuizen</a:t>
            </a:r>
          </a:p>
          <a:p>
            <a:pPr marL="0" indent="0">
              <a:buNone/>
            </a:pPr>
            <a:endParaRPr lang="nl-NL" sz="2000" dirty="0" smtClean="0"/>
          </a:p>
          <a:p>
            <a:pPr marL="0" indent="0">
              <a:buNone/>
            </a:pPr>
            <a:endParaRPr lang="nl-NL" sz="2000" dirty="0" smtClean="0"/>
          </a:p>
          <a:p>
            <a:pPr>
              <a:buFont typeface="Courier New" panose="02070309020205020404" pitchFamily="49" charset="0"/>
              <a:buChar char="o"/>
            </a:pPr>
            <a:r>
              <a:rPr lang="nl-NL" sz="2000" dirty="0" smtClean="0"/>
              <a:t>Handvaten algemene werkzaamheden (wekelijks/maandelijks/jaarlijks) </a:t>
            </a:r>
          </a:p>
          <a:p>
            <a:pPr>
              <a:buFont typeface="Courier New" panose="02070309020205020404" pitchFamily="49" charset="0"/>
              <a:buChar char="o"/>
            </a:pPr>
            <a:r>
              <a:rPr lang="nl-NL" sz="2000" dirty="0" smtClean="0"/>
              <a:t>Richtlijn bloedtransfusie</a:t>
            </a:r>
          </a:p>
          <a:p>
            <a:pPr>
              <a:buFont typeface="Courier New" panose="02070309020205020404" pitchFamily="49" charset="0"/>
              <a:buChar char="o"/>
            </a:pPr>
            <a:r>
              <a:rPr lang="nl-NL" sz="2000" dirty="0"/>
              <a:t>Sanquin/ TRIP/ NVB </a:t>
            </a:r>
            <a:endParaRPr lang="nl-NL" sz="2000" dirty="0" smtClean="0"/>
          </a:p>
          <a:p>
            <a:pPr>
              <a:buFont typeface="Courier New" panose="02070309020205020404" pitchFamily="49" charset="0"/>
              <a:buChar char="o"/>
            </a:pPr>
            <a:r>
              <a:rPr lang="nl-NL" sz="2000" dirty="0" smtClean="0"/>
              <a:t>Relevante websites</a:t>
            </a:r>
          </a:p>
          <a:p>
            <a:pPr>
              <a:buFont typeface="Courier New" panose="02070309020205020404" pitchFamily="49" charset="0"/>
              <a:buChar char="o"/>
            </a:pPr>
            <a:r>
              <a:rPr lang="nl-NL" sz="2000" dirty="0"/>
              <a:t>Bijeenkomsten en symposia</a:t>
            </a:r>
          </a:p>
          <a:p>
            <a:pPr marL="0" indent="0">
              <a:buNone/>
            </a:pPr>
            <a:endParaRPr lang="nl-NL" sz="2000" dirty="0" smtClean="0"/>
          </a:p>
        </p:txBody>
      </p:sp>
    </p:spTree>
    <p:extLst>
      <p:ext uri="{BB962C8B-B14F-4D97-AF65-F5344CB8AC3E}">
        <p14:creationId xmlns:p14="http://schemas.microsoft.com/office/powerpoint/2010/main" val="1380462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fgeronde rechthoek 6"/>
          <p:cNvSpPr/>
          <p:nvPr/>
        </p:nvSpPr>
        <p:spPr>
          <a:xfrm>
            <a:off x="5853027" y="1314994"/>
            <a:ext cx="2941215" cy="44644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normAutofit/>
          </a:bodyPr>
          <a:lstStyle/>
          <a:p>
            <a:r>
              <a:rPr lang="nl-NL" sz="2000" dirty="0" smtClean="0"/>
              <a:t>Waar te vinden:</a:t>
            </a:r>
            <a:endParaRPr lang="nl-NL" sz="2000" dirty="0"/>
          </a:p>
        </p:txBody>
      </p:sp>
      <p:pic>
        <p:nvPicPr>
          <p:cNvPr id="6" name="Tijdelijke aanduiding voor inhoud 5"/>
          <p:cNvPicPr>
            <a:picLocks noGrp="1" noChangeAspect="1"/>
          </p:cNvPicPr>
          <p:nvPr>
            <p:ph idx="1"/>
          </p:nvPr>
        </p:nvPicPr>
        <p:blipFill>
          <a:blip r:embed="rId3"/>
          <a:stretch>
            <a:fillRect/>
          </a:stretch>
        </p:blipFill>
        <p:spPr>
          <a:xfrm>
            <a:off x="5817029" y="1664421"/>
            <a:ext cx="2864031" cy="4176712"/>
          </a:xfrm>
          <a:prstGeom prst="rect">
            <a:avLst/>
          </a:prstGeom>
        </p:spPr>
      </p:pic>
      <p:pic>
        <p:nvPicPr>
          <p:cNvPr id="9" name="Afbeelding 8"/>
          <p:cNvPicPr>
            <a:picLocks noChangeAspect="1"/>
          </p:cNvPicPr>
          <p:nvPr/>
        </p:nvPicPr>
        <p:blipFill rotWithShape="1">
          <a:blip r:embed="rId4"/>
          <a:srcRect l="12316" r="14735"/>
          <a:stretch/>
        </p:blipFill>
        <p:spPr>
          <a:xfrm>
            <a:off x="176084" y="1691692"/>
            <a:ext cx="5544616" cy="3527935"/>
          </a:xfrm>
          <a:prstGeom prst="rect">
            <a:avLst/>
          </a:prstGeom>
        </p:spPr>
      </p:pic>
      <p:sp>
        <p:nvSpPr>
          <p:cNvPr id="10" name="Afgeronde rechthoek 9"/>
          <p:cNvSpPr/>
          <p:nvPr/>
        </p:nvSpPr>
        <p:spPr>
          <a:xfrm>
            <a:off x="5836174" y="1369298"/>
            <a:ext cx="2941215" cy="44644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p:cNvSpPr/>
          <p:nvPr/>
        </p:nvSpPr>
        <p:spPr>
          <a:xfrm>
            <a:off x="1456100" y="4614383"/>
            <a:ext cx="1656184"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3" name="Rechte verbindingslijn met pijl 12"/>
          <p:cNvCxnSpPr/>
          <p:nvPr/>
        </p:nvCxnSpPr>
        <p:spPr>
          <a:xfrm flipH="1">
            <a:off x="2866683" y="2576974"/>
            <a:ext cx="571121" cy="57606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363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084168" y="2283432"/>
            <a:ext cx="2381250" cy="1924050"/>
          </a:xfrm>
          <a:prstGeom prst="rect">
            <a:avLst/>
          </a:prstGeom>
        </p:spPr>
      </p:pic>
      <p:sp>
        <p:nvSpPr>
          <p:cNvPr id="2" name="Titel 1"/>
          <p:cNvSpPr>
            <a:spLocks noGrp="1"/>
          </p:cNvSpPr>
          <p:nvPr>
            <p:ph type="title"/>
          </p:nvPr>
        </p:nvSpPr>
        <p:spPr>
          <a:xfrm>
            <a:off x="323528" y="3046008"/>
            <a:ext cx="8229600" cy="1143000"/>
          </a:xfrm>
        </p:spPr>
        <p:txBody>
          <a:bodyPr/>
          <a:lstStyle/>
          <a:p>
            <a:r>
              <a:rPr lang="nl-NL" dirty="0" smtClean="0"/>
              <a:t>Dank voor jullie aandacht, zijn er nog vragen</a:t>
            </a:r>
            <a:endParaRPr lang="nl-NL" dirty="0"/>
          </a:p>
        </p:txBody>
      </p:sp>
    </p:spTree>
    <p:extLst>
      <p:ext uri="{BB962C8B-B14F-4D97-AF65-F5344CB8AC3E}">
        <p14:creationId xmlns:p14="http://schemas.microsoft.com/office/powerpoint/2010/main" val="2576372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4178589171"/>
              </p:ext>
            </p:extLst>
          </p:nvPr>
        </p:nvGraphicFramePr>
        <p:xfrm>
          <a:off x="1115616" y="908720"/>
          <a:ext cx="6483557" cy="4111187"/>
        </p:xfrm>
        <a:graphic>
          <a:graphicData uri="http://schemas.openxmlformats.org/drawingml/2006/table">
            <a:tbl>
              <a:tblPr firstRow="1" firstCol="1" lastRow="1" lastCol="1" bandRow="1" bandCol="1"/>
              <a:tblGrid>
                <a:gridCol w="3888432">
                  <a:extLst>
                    <a:ext uri="{9D8B030D-6E8A-4147-A177-3AD203B41FA5}">
                      <a16:colId xmlns:a16="http://schemas.microsoft.com/office/drawing/2014/main" val="1571824351"/>
                    </a:ext>
                  </a:extLst>
                </a:gridCol>
                <a:gridCol w="2595125">
                  <a:extLst>
                    <a:ext uri="{9D8B030D-6E8A-4147-A177-3AD203B41FA5}">
                      <a16:colId xmlns:a16="http://schemas.microsoft.com/office/drawing/2014/main" val="3286085103"/>
                    </a:ext>
                  </a:extLst>
                </a:gridCol>
              </a:tblGrid>
              <a:tr h="603011">
                <a:tc gridSpan="2">
                  <a:txBody>
                    <a:bodyPr/>
                    <a:lstStyle/>
                    <a:p>
                      <a:pPr>
                        <a:lnSpc>
                          <a:spcPts val="1200"/>
                        </a:lnSpc>
                        <a:spcBef>
                          <a:spcPts val="35"/>
                        </a:spcBef>
                        <a:spcAft>
                          <a:spcPts val="0"/>
                        </a:spcAft>
                      </a:pPr>
                      <a:r>
                        <a:rPr lang="nl-NL" sz="800" dirty="0">
                          <a:effectLst/>
                          <a:latin typeface="Calibri" panose="020F0502020204030204" pitchFamily="34" charset="0"/>
                          <a:ea typeface="Calibri" panose="020F0502020204030204" pitchFamily="34" charset="0"/>
                          <a:cs typeface="Times New Roman" panose="02020603050405020304" pitchFamily="18" charset="0"/>
                        </a:rPr>
                        <a:t> </a:t>
                      </a:r>
                    </a:p>
                    <a:p>
                      <a:pPr algn="ctr">
                        <a:spcAft>
                          <a:spcPts val="0"/>
                        </a:spcAft>
                      </a:pPr>
                      <a:r>
                        <a:rPr lang="nl-NL" sz="1400" b="1" spc="-5" dirty="0" err="1">
                          <a:effectLst/>
                          <a:latin typeface="Arial" panose="020B0604020202020204" pitchFamily="34" charset="0"/>
                          <a:ea typeface="Arial" panose="020B0604020202020204" pitchFamily="34" charset="0"/>
                          <a:cs typeface="Times New Roman" panose="02020603050405020304" pitchFamily="18" charset="0"/>
                        </a:rPr>
                        <a:t>Disclosur</a:t>
                      </a:r>
                      <a:r>
                        <a:rPr lang="nl-NL" sz="1400" b="1" dirty="0" err="1">
                          <a:effectLst/>
                          <a:latin typeface="Arial" panose="020B0604020202020204" pitchFamily="34" charset="0"/>
                          <a:ea typeface="Arial" panose="020B0604020202020204" pitchFamily="34" charset="0"/>
                          <a:cs typeface="Times New Roman" panose="02020603050405020304" pitchFamily="18" charset="0"/>
                        </a:rPr>
                        <a:t>e</a:t>
                      </a:r>
                      <a:r>
                        <a:rPr lang="nl-NL" sz="1400" b="1" spc="-5" dirty="0">
                          <a:effectLst/>
                          <a:latin typeface="Arial" panose="020B0604020202020204" pitchFamily="34" charset="0"/>
                          <a:ea typeface="Arial" panose="020B0604020202020204" pitchFamily="34" charset="0"/>
                          <a:cs typeface="Times New Roman" panose="02020603050405020304" pitchFamily="18" charset="0"/>
                        </a:rPr>
                        <a:t> belange</a:t>
                      </a:r>
                      <a:r>
                        <a:rPr lang="nl-NL" sz="1400" b="1" dirty="0">
                          <a:effectLst/>
                          <a:latin typeface="Arial" panose="020B0604020202020204" pitchFamily="34" charset="0"/>
                          <a:ea typeface="Arial" panose="020B0604020202020204" pitchFamily="34" charset="0"/>
                          <a:cs typeface="Times New Roman" panose="02020603050405020304" pitchFamily="18" charset="0"/>
                        </a:rPr>
                        <a:t>n</a:t>
                      </a:r>
                      <a:r>
                        <a:rPr lang="nl-NL" sz="1400" b="1" spc="-5" dirty="0">
                          <a:effectLst/>
                          <a:latin typeface="Arial" panose="020B0604020202020204" pitchFamily="34" charset="0"/>
                          <a:ea typeface="Arial" panose="020B0604020202020204" pitchFamily="34" charset="0"/>
                          <a:cs typeface="Times New Roman" panose="02020603050405020304" pitchFamily="18" charset="0"/>
                        </a:rPr>
                        <a:t> spreker voor </a:t>
                      </a:r>
                      <a:r>
                        <a:rPr lang="nl-NL" sz="1400" b="1" spc="-5" dirty="0" err="1">
                          <a:effectLst/>
                          <a:latin typeface="Arial" panose="020B0604020202020204" pitchFamily="34" charset="0"/>
                          <a:ea typeface="Arial" panose="020B0604020202020204" pitchFamily="34" charset="0"/>
                          <a:cs typeface="Times New Roman" panose="02020603050405020304" pitchFamily="18" charset="0"/>
                        </a:rPr>
                        <a:t>onderwijsbijeenkomst</a:t>
                      </a:r>
                      <a:r>
                        <a:rPr lang="nl-NL" sz="1400" b="1" spc="-5" dirty="0">
                          <a:effectLst/>
                          <a:latin typeface="Arial" panose="020B0604020202020204" pitchFamily="34" charset="0"/>
                          <a:ea typeface="Arial" panose="020B0604020202020204" pitchFamily="34" charset="0"/>
                          <a:cs typeface="Times New Roman" panose="02020603050405020304" pitchFamily="18" charset="0"/>
                        </a:rPr>
                        <a:t> van </a:t>
                      </a:r>
                      <a:endParaRPr lang="nl-NL" sz="1400" b="1" spc="-5" dirty="0" smtClean="0">
                        <a:effectLst/>
                        <a:latin typeface="Arial" panose="020B0604020202020204" pitchFamily="34" charset="0"/>
                        <a:ea typeface="Arial" panose="020B0604020202020204" pitchFamily="34" charset="0"/>
                        <a:cs typeface="Times New Roman" panose="02020603050405020304" pitchFamily="18" charset="0"/>
                      </a:endParaRPr>
                    </a:p>
                    <a:p>
                      <a:pPr algn="ctr">
                        <a:spcAft>
                          <a:spcPts val="0"/>
                        </a:spcAft>
                      </a:pPr>
                      <a:r>
                        <a:rPr lang="nl-NL" sz="1400" b="1" spc="-5" dirty="0" smtClean="0">
                          <a:effectLst/>
                          <a:latin typeface="Arial" panose="020B0604020202020204" pitchFamily="34" charset="0"/>
                          <a:ea typeface="Arial" panose="020B0604020202020204" pitchFamily="34" charset="0"/>
                          <a:cs typeface="Times New Roman" panose="02020603050405020304" pitchFamily="18" charset="0"/>
                        </a:rPr>
                        <a:t>kennisplatform </a:t>
                      </a:r>
                      <a:r>
                        <a:rPr lang="nl-NL" sz="1400" b="1" spc="-5" dirty="0">
                          <a:effectLst/>
                          <a:latin typeface="Arial" panose="020B0604020202020204" pitchFamily="34" charset="0"/>
                          <a:ea typeface="Arial" panose="020B0604020202020204" pitchFamily="34" charset="0"/>
                          <a:cs typeface="Times New Roman" panose="02020603050405020304" pitchFamily="18" charset="0"/>
                        </a:rPr>
                        <a:t>transfusiegeneeskunde</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extLst>
                  <a:ext uri="{0D108BD9-81ED-4DB2-BD59-A6C34878D82A}">
                    <a16:rowId xmlns:a16="http://schemas.microsoft.com/office/drawing/2014/main" val="3409073076"/>
                  </a:ext>
                </a:extLst>
              </a:tr>
              <a:tr h="359989">
                <a:tc gridSpan="2">
                  <a:txBody>
                    <a:bodyPr/>
                    <a:lstStyle/>
                    <a:p>
                      <a:pPr>
                        <a:spcAft>
                          <a:spcPts val="0"/>
                        </a:spcAft>
                      </a:pPr>
                      <a:r>
                        <a:rPr lang="nl-NL" sz="800" dirty="0">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nl-NL" sz="8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effectLst/>
                          <a:latin typeface="Calibri" panose="020F0502020204030204" pitchFamily="34" charset="0"/>
                          <a:ea typeface="Calibri" panose="020F0502020204030204" pitchFamily="34" charset="0"/>
                          <a:cs typeface="Times New Roman" panose="02020603050405020304" pitchFamily="18" charset="0"/>
                        </a:rPr>
                        <a:t>Naam</a:t>
                      </a:r>
                      <a:r>
                        <a:rPr lang="en-US" sz="1400" b="1" dirty="0">
                          <a:effectLst/>
                          <a:latin typeface="Calibri" panose="020F0502020204030204" pitchFamily="34" charset="0"/>
                          <a:ea typeface="Calibri" panose="020F0502020204030204" pitchFamily="34" charset="0"/>
                          <a:cs typeface="Times New Roman" panose="02020603050405020304" pitchFamily="18" charset="0"/>
                        </a:rPr>
                        <a:t>:</a:t>
                      </a:r>
                      <a:r>
                        <a:rPr lang="en-US" sz="8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smtClean="0">
                          <a:effectLst/>
                          <a:latin typeface="Arial" panose="020B0604020202020204" pitchFamily="34" charset="0"/>
                          <a:ea typeface="Calibri" panose="020F0502020204030204" pitchFamily="34" charset="0"/>
                          <a:cs typeface="Arial" panose="020B0604020202020204" pitchFamily="34" charset="0"/>
                        </a:rPr>
                        <a:t>Manon</a:t>
                      </a:r>
                      <a:r>
                        <a:rPr lang="en-US" sz="1100" b="1" baseline="0" dirty="0" smtClean="0">
                          <a:effectLst/>
                          <a:latin typeface="Arial" panose="020B0604020202020204" pitchFamily="34" charset="0"/>
                          <a:ea typeface="Calibri" panose="020F0502020204030204" pitchFamily="34" charset="0"/>
                          <a:cs typeface="Arial" panose="020B0604020202020204" pitchFamily="34" charset="0"/>
                        </a:rPr>
                        <a:t> Dello</a:t>
                      </a:r>
                      <a:endParaRPr lang="nl-NL" sz="11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extLst>
                  <a:ext uri="{0D108BD9-81ED-4DB2-BD59-A6C34878D82A}">
                    <a16:rowId xmlns:a16="http://schemas.microsoft.com/office/drawing/2014/main" val="1568035412"/>
                  </a:ext>
                </a:extLst>
              </a:tr>
              <a:tr h="691914">
                <a:tc>
                  <a:txBody>
                    <a:bodyPr/>
                    <a:lstStyle/>
                    <a:p>
                      <a:pPr>
                        <a:lnSpc>
                          <a:spcPts val="950"/>
                        </a:lnSpc>
                        <a:spcBef>
                          <a:spcPts val="45"/>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marL="64770" marR="1614805">
                        <a:spcAft>
                          <a:spcPts val="0"/>
                        </a:spcAft>
                      </a:pPr>
                      <a:r>
                        <a:rPr lang="en-US" sz="1400" b="1" spc="-5" dirty="0" err="1">
                          <a:effectLst/>
                          <a:latin typeface="Arial" panose="020B0604020202020204" pitchFamily="34" charset="0"/>
                          <a:ea typeface="Arial" panose="020B0604020202020204" pitchFamily="34" charset="0"/>
                          <a:cs typeface="Times New Roman" panose="02020603050405020304" pitchFamily="18" charset="0"/>
                        </a:rPr>
                        <a:t>Gee</a:t>
                      </a:r>
                      <a:r>
                        <a:rPr lang="en-US" sz="1400" b="1" dirty="0" err="1">
                          <a:effectLst/>
                          <a:latin typeface="Arial" panose="020B0604020202020204" pitchFamily="34" charset="0"/>
                          <a:ea typeface="Arial" panose="020B0604020202020204" pitchFamily="34" charset="0"/>
                          <a:cs typeface="Times New Roman" panose="02020603050405020304" pitchFamily="18" charset="0"/>
                        </a:rPr>
                        <a:t>n</a:t>
                      </a:r>
                      <a:r>
                        <a:rPr lang="en-US" sz="1400" b="1" spc="-5" dirty="0">
                          <a:effectLst/>
                          <a:latin typeface="Arial" panose="020B0604020202020204" pitchFamily="34" charset="0"/>
                          <a:ea typeface="Arial" panose="020B0604020202020204" pitchFamily="34" charset="0"/>
                          <a:cs typeface="Times New Roman" panose="02020603050405020304" pitchFamily="18" charset="0"/>
                        </a:rPr>
                        <a:t> (</a:t>
                      </a:r>
                      <a:r>
                        <a:rPr lang="en-US" sz="1400" b="1" spc="-5" dirty="0" err="1">
                          <a:effectLst/>
                          <a:latin typeface="Arial" panose="020B0604020202020204" pitchFamily="34" charset="0"/>
                          <a:ea typeface="Arial" panose="020B0604020202020204" pitchFamily="34" charset="0"/>
                          <a:cs typeface="Times New Roman" panose="02020603050405020304" pitchFamily="18" charset="0"/>
                        </a:rPr>
                        <a:t>potentiële</a:t>
                      </a:r>
                      <a:r>
                        <a:rPr lang="en-US" sz="1400" b="1" spc="-5" dirty="0">
                          <a:effectLst/>
                          <a:latin typeface="Arial" panose="020B0604020202020204" pitchFamily="34" charset="0"/>
                          <a:ea typeface="Arial" panose="020B0604020202020204" pitchFamily="34" charset="0"/>
                          <a:cs typeface="Times New Roman" panose="02020603050405020304" pitchFamily="18" charset="0"/>
                        </a:rPr>
                        <a:t>) </a:t>
                      </a:r>
                      <a:r>
                        <a:rPr lang="en-US" sz="1400" b="1" spc="-5" dirty="0" err="1" smtClean="0">
                          <a:effectLst/>
                          <a:latin typeface="Arial" panose="020B0604020202020204" pitchFamily="34" charset="0"/>
                          <a:ea typeface="Arial" panose="020B0604020202020204" pitchFamily="34" charset="0"/>
                          <a:cs typeface="Times New Roman" panose="02020603050405020304" pitchFamily="18" charset="0"/>
                        </a:rPr>
                        <a:t>belangenverstrengeling</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3914078"/>
                  </a:ext>
                </a:extLst>
              </a:tr>
              <a:tr h="652965">
                <a:tc>
                  <a:txBody>
                    <a:bodyPr/>
                    <a:lstStyle/>
                    <a:p>
                      <a:pPr>
                        <a:lnSpc>
                          <a:spcPts val="700"/>
                        </a:lnSpc>
                        <a:spcAft>
                          <a:spcPts val="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 </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marL="64770" marR="17780">
                        <a:lnSpc>
                          <a:spcPts val="2530"/>
                        </a:lnSpc>
                        <a:spcAft>
                          <a:spcPts val="0"/>
                        </a:spcAft>
                      </a:pPr>
                      <a:r>
                        <a:rPr lang="nl-NL" sz="1400" b="1" spc="-5" dirty="0">
                          <a:effectLst/>
                          <a:latin typeface="Arial" panose="020B0604020202020204" pitchFamily="34" charset="0"/>
                          <a:ea typeface="Arial" panose="020B0604020202020204" pitchFamily="34" charset="0"/>
                          <a:cs typeface="Times New Roman" panose="02020603050405020304" pitchFamily="18" charset="0"/>
                        </a:rPr>
                        <a:t>Voo</a:t>
                      </a:r>
                      <a:r>
                        <a:rPr lang="nl-NL" sz="1400" b="1" dirty="0">
                          <a:effectLst/>
                          <a:latin typeface="Arial" panose="020B0604020202020204" pitchFamily="34" charset="0"/>
                          <a:ea typeface="Arial" panose="020B0604020202020204" pitchFamily="34" charset="0"/>
                          <a:cs typeface="Times New Roman" panose="02020603050405020304" pitchFamily="18" charset="0"/>
                        </a:rPr>
                        <a:t>r</a:t>
                      </a:r>
                      <a:r>
                        <a:rPr lang="nl-NL" sz="1400" b="1" spc="-5" dirty="0">
                          <a:effectLst/>
                          <a:latin typeface="Arial" panose="020B0604020202020204" pitchFamily="34" charset="0"/>
                          <a:ea typeface="Arial" panose="020B0604020202020204" pitchFamily="34" charset="0"/>
                          <a:cs typeface="Times New Roman" panose="02020603050405020304" pitchFamily="18" charset="0"/>
                        </a:rPr>
                        <a:t> bijeenkoms</a:t>
                      </a:r>
                      <a:r>
                        <a:rPr lang="nl-NL" sz="1400" b="1" dirty="0">
                          <a:effectLst/>
                          <a:latin typeface="Arial" panose="020B0604020202020204" pitchFamily="34" charset="0"/>
                          <a:ea typeface="Arial" panose="020B0604020202020204" pitchFamily="34" charset="0"/>
                          <a:cs typeface="Times New Roman" panose="02020603050405020304" pitchFamily="18" charset="0"/>
                        </a:rPr>
                        <a:t>t</a:t>
                      </a:r>
                      <a:r>
                        <a:rPr lang="nl-NL" sz="1400" b="1" spc="-5" dirty="0">
                          <a:effectLst/>
                          <a:latin typeface="Arial" panose="020B0604020202020204" pitchFamily="34" charset="0"/>
                          <a:ea typeface="Arial" panose="020B0604020202020204" pitchFamily="34" charset="0"/>
                          <a:cs typeface="Times New Roman" panose="02020603050405020304" pitchFamily="18" charset="0"/>
                        </a:rPr>
                        <a:t> mogelijk relevant</a:t>
                      </a:r>
                      <a:r>
                        <a:rPr lang="nl-NL" sz="1400" b="1" dirty="0">
                          <a:effectLst/>
                          <a:latin typeface="Arial" panose="020B0604020202020204" pitchFamily="34" charset="0"/>
                          <a:ea typeface="Arial" panose="020B0604020202020204" pitchFamily="34" charset="0"/>
                          <a:cs typeface="Times New Roman" panose="02020603050405020304" pitchFamily="18" charset="0"/>
                        </a:rPr>
                        <a:t>e</a:t>
                      </a:r>
                      <a:r>
                        <a:rPr lang="nl-NL" sz="1400" b="1" spc="-5" dirty="0">
                          <a:effectLst/>
                          <a:latin typeface="Arial" panose="020B0604020202020204" pitchFamily="34" charset="0"/>
                          <a:ea typeface="Arial" panose="020B0604020202020204" pitchFamily="34" charset="0"/>
                          <a:cs typeface="Times New Roman" panose="02020603050405020304" pitchFamily="18" charset="0"/>
                        </a:rPr>
                        <a:t> relatie</a:t>
                      </a:r>
                      <a:r>
                        <a:rPr lang="nl-NL" sz="1400" b="1" dirty="0">
                          <a:effectLst/>
                          <a:latin typeface="Arial" panose="020B0604020202020204" pitchFamily="34" charset="0"/>
                          <a:ea typeface="Arial" panose="020B0604020202020204" pitchFamily="34" charset="0"/>
                          <a:cs typeface="Times New Roman" panose="02020603050405020304" pitchFamily="18" charset="0"/>
                        </a:rPr>
                        <a:t>s</a:t>
                      </a:r>
                      <a:r>
                        <a:rPr lang="nl-NL" sz="1400" b="0" dirty="0">
                          <a:effectLst/>
                          <a:latin typeface="Arial" panose="020B0604020202020204" pitchFamily="34" charset="0"/>
                          <a:ea typeface="Arial" panose="020B0604020202020204" pitchFamily="34" charset="0"/>
                          <a:cs typeface="Times New Roman" panose="02020603050405020304" pitchFamily="18" charset="0"/>
                        </a:rPr>
                        <a:t>1</a:t>
                      </a:r>
                      <a:endParaRPr lang="nl-NL" sz="8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900"/>
                        </a:lnSpc>
                        <a:spcBef>
                          <a:spcPts val="25"/>
                        </a:spcBef>
                        <a:spcAft>
                          <a:spcPts val="0"/>
                        </a:spcAft>
                      </a:pPr>
                      <a:r>
                        <a:rPr lang="nl-NL" sz="600" dirty="0">
                          <a:effectLst/>
                          <a:latin typeface="Calibri" panose="020F0502020204030204" pitchFamily="34" charset="0"/>
                          <a:ea typeface="Calibri" panose="020F0502020204030204" pitchFamily="34" charset="0"/>
                          <a:cs typeface="Times New Roman" panose="02020603050405020304" pitchFamily="18" charset="0"/>
                        </a:rPr>
                        <a:t> </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000"/>
                        </a:lnSpc>
                        <a:spcAft>
                          <a:spcPts val="0"/>
                        </a:spcAft>
                      </a:pPr>
                      <a:r>
                        <a:rPr lang="nl-NL" sz="700" dirty="0">
                          <a:effectLst/>
                          <a:latin typeface="Calibri" panose="020F0502020204030204" pitchFamily="34" charset="0"/>
                          <a:ea typeface="Calibri" panose="020F0502020204030204" pitchFamily="34" charset="0"/>
                          <a:cs typeface="Times New Roman" panose="02020603050405020304" pitchFamily="18" charset="0"/>
                        </a:rPr>
                        <a:t> </a:t>
                      </a:r>
                      <a:endParaRPr lang="nl-NL" sz="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082040">
                        <a:spcAft>
                          <a:spcPts val="0"/>
                        </a:spcAft>
                      </a:pPr>
                      <a:r>
                        <a:rPr lang="en-US" sz="1500" b="1" spc="-5" dirty="0" err="1" smtClean="0">
                          <a:effectLst/>
                          <a:latin typeface="Arial" panose="020B0604020202020204" pitchFamily="34" charset="0"/>
                          <a:ea typeface="Arial" panose="020B0604020202020204" pitchFamily="34" charset="0"/>
                          <a:cs typeface="Times New Roman" panose="02020603050405020304" pitchFamily="18" charset="0"/>
                        </a:rPr>
                        <a:t>Bedrijfsnamen</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413821"/>
                  </a:ext>
                </a:extLst>
              </a:tr>
              <a:tr h="1732373">
                <a:tc>
                  <a:txBody>
                    <a:bodyPr/>
                    <a:lstStyle/>
                    <a:p>
                      <a:pPr marL="342900" lvl="0" indent="-342900">
                        <a:lnSpc>
                          <a:spcPts val="2690"/>
                        </a:lnSpc>
                        <a:spcAft>
                          <a:spcPts val="0"/>
                        </a:spcAft>
                        <a:buSzPts val="2200"/>
                        <a:buFont typeface="Symbol" panose="05050102010706020507" pitchFamily="18" charset="2"/>
                        <a:buChar char=""/>
                        <a:tabLst>
                          <a:tab pos="293370" algn="l"/>
                        </a:tabLst>
                      </a:pPr>
                      <a:r>
                        <a:rPr lang="en-US" sz="1500" spc="-5" dirty="0">
                          <a:effectLst/>
                          <a:latin typeface="Arial" panose="020B0604020202020204" pitchFamily="34" charset="0"/>
                          <a:ea typeface="Arial" panose="020B0604020202020204" pitchFamily="34" charset="0"/>
                          <a:cs typeface="Times New Roman" panose="02020603050405020304" pitchFamily="18" charset="0"/>
                        </a:rPr>
                        <a:t>Sponsorin</a:t>
                      </a:r>
                      <a:r>
                        <a:rPr lang="en-US" sz="1500" dirty="0">
                          <a:effectLst/>
                          <a:latin typeface="Arial" panose="020B0604020202020204" pitchFamily="34" charset="0"/>
                          <a:ea typeface="Arial" panose="020B0604020202020204" pitchFamily="34" charset="0"/>
                          <a:cs typeface="Times New Roman" panose="02020603050405020304" pitchFamily="18" charset="0"/>
                        </a:rPr>
                        <a:t>g</a:t>
                      </a:r>
                      <a:r>
                        <a:rPr lang="en-US" sz="1500" spc="-5" dirty="0">
                          <a:effectLst/>
                          <a:latin typeface="Arial" panose="020B0604020202020204" pitchFamily="34" charset="0"/>
                          <a:ea typeface="Arial" panose="020B0604020202020204" pitchFamily="34" charset="0"/>
                          <a:cs typeface="Times New Roman" panose="02020603050405020304" pitchFamily="18" charset="0"/>
                        </a:rPr>
                        <a:t> o</a:t>
                      </a:r>
                      <a:r>
                        <a:rPr lang="en-US" sz="1500" dirty="0">
                          <a:effectLst/>
                          <a:latin typeface="Arial" panose="020B0604020202020204" pitchFamily="34" charset="0"/>
                          <a:ea typeface="Arial" panose="020B0604020202020204" pitchFamily="34" charset="0"/>
                          <a:cs typeface="Times New Roman" panose="02020603050405020304" pitchFamily="18" charset="0"/>
                        </a:rPr>
                        <a:t>f</a:t>
                      </a:r>
                      <a:r>
                        <a:rPr lang="en-US" sz="1500" spc="-5" dirty="0">
                          <a:effectLst/>
                          <a:latin typeface="Arial" panose="020B0604020202020204" pitchFamily="34" charset="0"/>
                          <a:ea typeface="Arial" panose="020B0604020202020204" pitchFamily="34" charset="0"/>
                          <a:cs typeface="Times New Roman" panose="02020603050405020304" pitchFamily="18" charset="0"/>
                        </a:rPr>
                        <a:t> onderzoeksgel</a:t>
                      </a:r>
                      <a:r>
                        <a:rPr lang="en-US" sz="1500" dirty="0">
                          <a:effectLst/>
                          <a:latin typeface="Arial" panose="020B0604020202020204" pitchFamily="34" charset="0"/>
                          <a:ea typeface="Arial" panose="020B0604020202020204" pitchFamily="34" charset="0"/>
                          <a:cs typeface="Times New Roman" panose="02020603050405020304" pitchFamily="18" charset="0"/>
                        </a:rPr>
                        <a:t>d</a:t>
                      </a:r>
                      <a:r>
                        <a:rPr lang="en-US" sz="1000" dirty="0">
                          <a:effectLst/>
                          <a:latin typeface="Arial" panose="020B0604020202020204" pitchFamily="34" charset="0"/>
                          <a:ea typeface="Arial" panose="020B0604020202020204" pitchFamily="34" charset="0"/>
                          <a:cs typeface="Times New Roman" panose="02020603050405020304" pitchFamily="18" charset="0"/>
                        </a:rPr>
                        <a:t>2</a:t>
                      </a:r>
                      <a:endParaRPr lang="nl-NL" sz="800" dirty="0">
                        <a:effectLst/>
                        <a:latin typeface="Calibri" panose="020F0502020204030204" pitchFamily="34" charset="0"/>
                        <a:ea typeface="Symbol" panose="05050102010706020507" pitchFamily="18" charset="2"/>
                        <a:cs typeface="Times New Roman" panose="02020603050405020304" pitchFamily="18" charset="0"/>
                      </a:endParaRPr>
                    </a:p>
                    <a:p>
                      <a:pPr marL="342900" marR="376555" lvl="0" indent="-342900">
                        <a:lnSpc>
                          <a:spcPts val="2530"/>
                        </a:lnSpc>
                        <a:spcBef>
                          <a:spcPts val="165"/>
                        </a:spcBef>
                        <a:spcAft>
                          <a:spcPts val="0"/>
                        </a:spcAft>
                        <a:buSzPts val="2200"/>
                        <a:buFont typeface="Symbol" panose="05050102010706020507" pitchFamily="18" charset="2"/>
                        <a:buChar char=""/>
                        <a:tabLst>
                          <a:tab pos="293370" algn="l"/>
                        </a:tabLst>
                      </a:pPr>
                      <a:r>
                        <a:rPr lang="en-US" sz="1500" spc="-5" dirty="0">
                          <a:effectLst/>
                          <a:latin typeface="Arial" panose="020B0604020202020204" pitchFamily="34" charset="0"/>
                          <a:ea typeface="Arial" panose="020B0604020202020204" pitchFamily="34" charset="0"/>
                          <a:cs typeface="Times New Roman" panose="02020603050405020304" pitchFamily="18" charset="0"/>
                        </a:rPr>
                        <a:t>Honorariu</a:t>
                      </a:r>
                      <a:r>
                        <a:rPr lang="en-US" sz="1500" dirty="0">
                          <a:effectLst/>
                          <a:latin typeface="Arial" panose="020B0604020202020204" pitchFamily="34" charset="0"/>
                          <a:ea typeface="Arial" panose="020B0604020202020204" pitchFamily="34" charset="0"/>
                          <a:cs typeface="Times New Roman" panose="02020603050405020304" pitchFamily="18" charset="0"/>
                        </a:rPr>
                        <a:t>m</a:t>
                      </a:r>
                      <a:r>
                        <a:rPr lang="en-US" sz="1500" spc="-5" dirty="0">
                          <a:effectLst/>
                          <a:latin typeface="Arial" panose="020B0604020202020204" pitchFamily="34" charset="0"/>
                          <a:ea typeface="Arial" panose="020B0604020202020204" pitchFamily="34" charset="0"/>
                          <a:cs typeface="Times New Roman" panose="02020603050405020304" pitchFamily="18" charset="0"/>
                        </a:rPr>
                        <a:t> o</a:t>
                      </a:r>
                      <a:r>
                        <a:rPr lang="en-US" sz="1500" dirty="0">
                          <a:effectLst/>
                          <a:latin typeface="Arial" panose="020B0604020202020204" pitchFamily="34" charset="0"/>
                          <a:ea typeface="Arial" panose="020B0604020202020204" pitchFamily="34" charset="0"/>
                          <a:cs typeface="Times New Roman" panose="02020603050405020304" pitchFamily="18" charset="0"/>
                        </a:rPr>
                        <a:t>f</a:t>
                      </a:r>
                      <a:r>
                        <a:rPr lang="en-US" sz="1500" spc="-5" dirty="0">
                          <a:effectLst/>
                          <a:latin typeface="Arial" panose="020B0604020202020204" pitchFamily="34" charset="0"/>
                          <a:ea typeface="Arial" panose="020B0604020202020204" pitchFamily="34" charset="0"/>
                          <a:cs typeface="Times New Roman" panose="02020603050405020304" pitchFamily="18" charset="0"/>
                        </a:rPr>
                        <a:t> </a:t>
                      </a:r>
                      <a:r>
                        <a:rPr lang="en-US" sz="1500" spc="-5" dirty="0" err="1">
                          <a:effectLst/>
                          <a:latin typeface="Arial" panose="020B0604020202020204" pitchFamily="34" charset="0"/>
                          <a:ea typeface="Arial" panose="020B0604020202020204" pitchFamily="34" charset="0"/>
                          <a:cs typeface="Times New Roman" panose="02020603050405020304" pitchFamily="18" charset="0"/>
                        </a:rPr>
                        <a:t>ander</a:t>
                      </a:r>
                      <a:r>
                        <a:rPr lang="en-US" sz="1500" dirty="0" err="1">
                          <a:effectLst/>
                          <a:latin typeface="Arial" panose="020B0604020202020204" pitchFamily="34" charset="0"/>
                          <a:ea typeface="Arial" panose="020B0604020202020204" pitchFamily="34" charset="0"/>
                          <a:cs typeface="Times New Roman" panose="02020603050405020304" pitchFamily="18" charset="0"/>
                        </a:rPr>
                        <a:t>e</a:t>
                      </a:r>
                      <a:r>
                        <a:rPr lang="en-US" sz="1500" spc="-5" dirty="0">
                          <a:effectLst/>
                          <a:latin typeface="Arial" panose="020B0604020202020204" pitchFamily="34" charset="0"/>
                          <a:ea typeface="Arial" panose="020B0604020202020204" pitchFamily="34" charset="0"/>
                          <a:cs typeface="Times New Roman" panose="02020603050405020304" pitchFamily="18" charset="0"/>
                        </a:rPr>
                        <a:t> (</a:t>
                      </a:r>
                      <a:r>
                        <a:rPr lang="en-US" sz="1500" spc="-5" dirty="0" err="1">
                          <a:effectLst/>
                          <a:latin typeface="Arial" panose="020B0604020202020204" pitchFamily="34" charset="0"/>
                          <a:ea typeface="Arial" panose="020B0604020202020204" pitchFamily="34" charset="0"/>
                          <a:cs typeface="Times New Roman" panose="02020603050405020304" pitchFamily="18" charset="0"/>
                        </a:rPr>
                        <a:t>financiële</a:t>
                      </a:r>
                      <a:r>
                        <a:rPr lang="en-US" sz="1500" spc="-5" dirty="0">
                          <a:effectLst/>
                          <a:latin typeface="Arial" panose="020B0604020202020204" pitchFamily="34" charset="0"/>
                          <a:ea typeface="Arial" panose="020B0604020202020204" pitchFamily="34" charset="0"/>
                          <a:cs typeface="Times New Roman" panose="02020603050405020304" pitchFamily="18" charset="0"/>
                        </a:rPr>
                        <a:t>) vergoeding</a:t>
                      </a:r>
                      <a:r>
                        <a:rPr lang="en-US" sz="1000" dirty="0">
                          <a:effectLst/>
                          <a:latin typeface="Arial" panose="020B0604020202020204" pitchFamily="34" charset="0"/>
                          <a:ea typeface="Arial" panose="020B0604020202020204" pitchFamily="34" charset="0"/>
                          <a:cs typeface="Times New Roman" panose="02020603050405020304" pitchFamily="18" charset="0"/>
                        </a:rPr>
                        <a:t>3</a:t>
                      </a:r>
                      <a:endParaRPr lang="nl-NL" sz="800" dirty="0">
                        <a:effectLst/>
                        <a:latin typeface="Calibri" panose="020F0502020204030204" pitchFamily="34" charset="0"/>
                        <a:ea typeface="Symbol" panose="05050102010706020507" pitchFamily="18" charset="2"/>
                        <a:cs typeface="Times New Roman" panose="02020603050405020304" pitchFamily="18" charset="0"/>
                      </a:endParaRPr>
                    </a:p>
                    <a:p>
                      <a:pPr marL="342900" lvl="0" indent="-342900">
                        <a:lnSpc>
                          <a:spcPts val="2640"/>
                        </a:lnSpc>
                        <a:spcAft>
                          <a:spcPts val="0"/>
                        </a:spcAft>
                        <a:buSzPts val="2200"/>
                        <a:buFont typeface="Symbol" panose="05050102010706020507" pitchFamily="18" charset="2"/>
                        <a:buChar char=""/>
                        <a:tabLst>
                          <a:tab pos="293370" algn="l"/>
                        </a:tabLst>
                      </a:pPr>
                      <a:r>
                        <a:rPr lang="en-US" sz="1500" spc="-5" dirty="0">
                          <a:effectLst/>
                          <a:latin typeface="Arial" panose="020B0604020202020204" pitchFamily="34" charset="0"/>
                          <a:ea typeface="Arial" panose="020B0604020202020204" pitchFamily="34" charset="0"/>
                          <a:cs typeface="Times New Roman" panose="02020603050405020304" pitchFamily="18" charset="0"/>
                        </a:rPr>
                        <a:t>Aandeelhoude</a:t>
                      </a:r>
                      <a:r>
                        <a:rPr lang="en-US" sz="1500" dirty="0">
                          <a:effectLst/>
                          <a:latin typeface="Arial" panose="020B0604020202020204" pitchFamily="34" charset="0"/>
                          <a:ea typeface="Arial" panose="020B0604020202020204" pitchFamily="34" charset="0"/>
                          <a:cs typeface="Times New Roman" panose="02020603050405020304" pitchFamily="18" charset="0"/>
                        </a:rPr>
                        <a:t>r</a:t>
                      </a:r>
                      <a:r>
                        <a:rPr lang="en-US" sz="1000" dirty="0">
                          <a:effectLst/>
                          <a:latin typeface="Arial" panose="020B0604020202020204" pitchFamily="34" charset="0"/>
                          <a:ea typeface="Arial" panose="020B0604020202020204" pitchFamily="34" charset="0"/>
                          <a:cs typeface="Times New Roman" panose="02020603050405020304" pitchFamily="18" charset="0"/>
                        </a:rPr>
                        <a:t>4</a:t>
                      </a:r>
                      <a:endParaRPr lang="nl-NL" sz="800" dirty="0">
                        <a:effectLst/>
                        <a:latin typeface="Calibri" panose="020F0502020204030204" pitchFamily="34" charset="0"/>
                        <a:ea typeface="Symbol" panose="05050102010706020507" pitchFamily="18" charset="2"/>
                        <a:cs typeface="Times New Roman" panose="02020603050405020304" pitchFamily="18" charset="0"/>
                      </a:endParaRPr>
                    </a:p>
                    <a:p>
                      <a:pPr marL="342900" lvl="0" indent="-342900">
                        <a:lnSpc>
                          <a:spcPts val="2695"/>
                        </a:lnSpc>
                        <a:spcAft>
                          <a:spcPts val="0"/>
                        </a:spcAft>
                        <a:buSzPts val="2200"/>
                        <a:buFont typeface="Symbol" panose="05050102010706020507" pitchFamily="18" charset="2"/>
                        <a:buChar char=""/>
                        <a:tabLst>
                          <a:tab pos="293370" algn="l"/>
                        </a:tabLst>
                      </a:pPr>
                      <a:r>
                        <a:rPr lang="en-US" sz="1500" spc="-5" dirty="0" err="1">
                          <a:effectLst/>
                          <a:latin typeface="Arial" panose="020B0604020202020204" pitchFamily="34" charset="0"/>
                          <a:ea typeface="Arial" panose="020B0604020202020204" pitchFamily="34" charset="0"/>
                          <a:cs typeface="Times New Roman" panose="02020603050405020304" pitchFamily="18" charset="0"/>
                        </a:rPr>
                        <a:t>Ander</a:t>
                      </a:r>
                      <a:r>
                        <a:rPr lang="en-US" sz="1500" dirty="0" err="1">
                          <a:effectLst/>
                          <a:latin typeface="Arial" panose="020B0604020202020204" pitchFamily="34" charset="0"/>
                          <a:ea typeface="Arial" panose="020B0604020202020204" pitchFamily="34" charset="0"/>
                          <a:cs typeface="Times New Roman" panose="02020603050405020304" pitchFamily="18" charset="0"/>
                        </a:rPr>
                        <a:t>e</a:t>
                      </a:r>
                      <a:r>
                        <a:rPr lang="en-US" sz="1500" spc="-5" dirty="0">
                          <a:effectLst/>
                          <a:latin typeface="Arial" panose="020B0604020202020204" pitchFamily="34" charset="0"/>
                          <a:ea typeface="Arial" panose="020B0604020202020204" pitchFamily="34" charset="0"/>
                          <a:cs typeface="Times New Roman" panose="02020603050405020304" pitchFamily="18" charset="0"/>
                        </a:rPr>
                        <a:t> </a:t>
                      </a:r>
                      <a:r>
                        <a:rPr lang="en-US" sz="1500" spc="-5" dirty="0" err="1">
                          <a:effectLst/>
                          <a:latin typeface="Arial" panose="020B0604020202020204" pitchFamily="34" charset="0"/>
                          <a:ea typeface="Arial" panose="020B0604020202020204" pitchFamily="34" charset="0"/>
                          <a:cs typeface="Times New Roman" panose="02020603050405020304" pitchFamily="18" charset="0"/>
                        </a:rPr>
                        <a:t>relatie</a:t>
                      </a:r>
                      <a:r>
                        <a:rPr lang="en-US" sz="1500" dirty="0">
                          <a:effectLst/>
                          <a:latin typeface="Arial" panose="020B0604020202020204" pitchFamily="34" charset="0"/>
                          <a:ea typeface="Arial" panose="020B0604020202020204" pitchFamily="34" charset="0"/>
                          <a:cs typeface="Times New Roman" panose="02020603050405020304" pitchFamily="18" charset="0"/>
                        </a:rPr>
                        <a:t>,</a:t>
                      </a:r>
                      <a:r>
                        <a:rPr lang="en-US" sz="1500" spc="-5" dirty="0">
                          <a:effectLst/>
                          <a:latin typeface="Arial" panose="020B0604020202020204" pitchFamily="34" charset="0"/>
                          <a:ea typeface="Arial" panose="020B0604020202020204" pitchFamily="34" charset="0"/>
                          <a:cs typeface="Times New Roman" panose="02020603050405020304" pitchFamily="18" charset="0"/>
                        </a:rPr>
                        <a:t> </a:t>
                      </a:r>
                      <a:r>
                        <a:rPr lang="en-US" sz="1500" spc="-5" dirty="0" err="1">
                          <a:effectLst/>
                          <a:latin typeface="Arial" panose="020B0604020202020204" pitchFamily="34" charset="0"/>
                          <a:ea typeface="Arial" panose="020B0604020202020204" pitchFamily="34" charset="0"/>
                          <a:cs typeface="Times New Roman" panose="02020603050405020304" pitchFamily="18" charset="0"/>
                        </a:rPr>
                        <a:t>namelij</a:t>
                      </a:r>
                      <a:r>
                        <a:rPr lang="en-US" sz="1500" dirty="0" err="1">
                          <a:effectLst/>
                          <a:latin typeface="Arial" panose="020B0604020202020204" pitchFamily="34" charset="0"/>
                          <a:ea typeface="Arial" panose="020B0604020202020204" pitchFamily="34" charset="0"/>
                          <a:cs typeface="Times New Roman" panose="02020603050405020304" pitchFamily="18" charset="0"/>
                        </a:rPr>
                        <a:t>k</a:t>
                      </a:r>
                      <a:r>
                        <a:rPr lang="en-US" sz="1500" spc="-5" dirty="0">
                          <a:effectLst/>
                          <a:latin typeface="Arial" panose="020B0604020202020204" pitchFamily="34" charset="0"/>
                          <a:ea typeface="Arial" panose="020B0604020202020204" pitchFamily="34" charset="0"/>
                          <a:cs typeface="Times New Roman" panose="02020603050405020304" pitchFamily="18" charset="0"/>
                        </a:rPr>
                        <a:t> </a:t>
                      </a:r>
                      <a:r>
                        <a:rPr lang="en-US" sz="1500" dirty="0">
                          <a:effectLst/>
                          <a:latin typeface="Arial" panose="020B0604020202020204" pitchFamily="34" charset="0"/>
                          <a:ea typeface="Arial" panose="020B0604020202020204" pitchFamily="34" charset="0"/>
                          <a:cs typeface="Times New Roman" panose="02020603050405020304" pitchFamily="18" charset="0"/>
                        </a:rPr>
                        <a:t>…</a:t>
                      </a:r>
                      <a:r>
                        <a:rPr lang="en-US" sz="1000" dirty="0">
                          <a:effectLst/>
                          <a:latin typeface="Arial" panose="020B0604020202020204" pitchFamily="34" charset="0"/>
                          <a:ea typeface="Arial" panose="020B0604020202020204" pitchFamily="34" charset="0"/>
                          <a:cs typeface="Times New Roman" panose="02020603050405020304" pitchFamily="18" charset="0"/>
                        </a:rPr>
                        <a:t>5</a:t>
                      </a:r>
                      <a:endParaRPr lang="nl-NL" sz="800" dirty="0">
                        <a:effectLst/>
                        <a:latin typeface="Calibri" panose="020F0502020204030204" pitchFamily="34" charset="0"/>
                        <a:ea typeface="Symbol" panose="05050102010706020507" pitchFamily="18" charset="2"/>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spcBef>
                          <a:spcPts val="45"/>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marL="64770">
                        <a:spcAft>
                          <a:spcPts val="0"/>
                        </a:spcAft>
                      </a:pPr>
                      <a:r>
                        <a:rPr lang="en-US" sz="1500" dirty="0">
                          <a:effectLst/>
                          <a:latin typeface="Symbol" panose="05050102010706020507" pitchFamily="18" charset="2"/>
                          <a:ea typeface="Symbol" panose="05050102010706020507" pitchFamily="18" charset="2"/>
                          <a:cs typeface="Symbol" panose="05050102010706020507" pitchFamily="18" charset="2"/>
                        </a:rPr>
                        <a:t>·</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marL="64770">
                        <a:spcBef>
                          <a:spcPts val="5"/>
                        </a:spcBef>
                        <a:spcAft>
                          <a:spcPts val="0"/>
                        </a:spcAft>
                      </a:pPr>
                      <a:endParaRPr lang="en-US" sz="1500" dirty="0" smtClean="0">
                        <a:effectLst/>
                        <a:latin typeface="Symbol" panose="05050102010706020507" pitchFamily="18" charset="2"/>
                        <a:ea typeface="Symbol" panose="05050102010706020507" pitchFamily="18" charset="2"/>
                        <a:cs typeface="Symbol" panose="05050102010706020507" pitchFamily="18" charset="2"/>
                      </a:endParaRPr>
                    </a:p>
                    <a:p>
                      <a:pPr marL="64770">
                        <a:spcBef>
                          <a:spcPts val="5"/>
                        </a:spcBef>
                        <a:spcAft>
                          <a:spcPts val="0"/>
                        </a:spcAft>
                      </a:pPr>
                      <a:r>
                        <a:rPr lang="en-US" sz="1500" dirty="0" smtClean="0">
                          <a:effectLst/>
                          <a:latin typeface="Symbol" panose="05050102010706020507" pitchFamily="18" charset="2"/>
                          <a:ea typeface="Symbol" panose="05050102010706020507" pitchFamily="18" charset="2"/>
                          <a:cs typeface="Symbol" panose="05050102010706020507" pitchFamily="18" charset="2"/>
                        </a:rPr>
                        <a:t>·</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00"/>
                        </a:lnSpc>
                        <a:spcBef>
                          <a:spcPts val="8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500" dirty="0" smtClean="0">
                        <a:effectLst/>
                        <a:latin typeface="Symbol" panose="05050102010706020507" pitchFamily="18" charset="2"/>
                        <a:ea typeface="Symbol" panose="05050102010706020507" pitchFamily="18" charset="2"/>
                        <a:cs typeface="Symbol" panose="05050102010706020507" pitchFamily="18" charset="2"/>
                      </a:endParaRPr>
                    </a:p>
                    <a:p>
                      <a:pPr marL="64770">
                        <a:spcAft>
                          <a:spcPts val="0"/>
                        </a:spcAft>
                      </a:pPr>
                      <a:r>
                        <a:rPr lang="en-US" sz="1500" dirty="0" smtClean="0">
                          <a:effectLst/>
                          <a:latin typeface="Symbol" panose="05050102010706020507" pitchFamily="18" charset="2"/>
                          <a:ea typeface="Symbol" panose="05050102010706020507" pitchFamily="18" charset="2"/>
                          <a:cs typeface="Symbol" panose="05050102010706020507" pitchFamily="18" charset="2"/>
                        </a:rPr>
                        <a:t>·</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marL="64770">
                        <a:lnSpc>
                          <a:spcPts val="2695"/>
                        </a:lnSpc>
                        <a:spcAft>
                          <a:spcPts val="0"/>
                        </a:spcAft>
                      </a:pPr>
                      <a:r>
                        <a:rPr lang="en-US" sz="1500" dirty="0">
                          <a:effectLst/>
                          <a:latin typeface="Symbol" panose="05050102010706020507" pitchFamily="18" charset="2"/>
                          <a:ea typeface="Symbol" panose="05050102010706020507" pitchFamily="18" charset="2"/>
                          <a:cs typeface="Symbol" panose="05050102010706020507" pitchFamily="18" charset="2"/>
                        </a:rPr>
                        <a:t>·</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7844546"/>
                  </a:ext>
                </a:extLst>
              </a:tr>
            </a:tbl>
          </a:graphicData>
        </a:graphic>
      </p:graphicFrame>
    </p:spTree>
    <p:extLst>
      <p:ext uri="{BB962C8B-B14F-4D97-AF65-F5344CB8AC3E}">
        <p14:creationId xmlns:p14="http://schemas.microsoft.com/office/powerpoint/2010/main" val="3150727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260351"/>
            <a:ext cx="8229600" cy="864393"/>
          </a:xfrm>
        </p:spPr>
        <p:txBody>
          <a:bodyPr/>
          <a:lstStyle/>
          <a:p>
            <a:r>
              <a:rPr lang="nl-NL" dirty="0" smtClean="0"/>
              <a:t>Handig boekje: Handboek </a:t>
            </a:r>
            <a:r>
              <a:rPr lang="nl-NL" dirty="0" err="1" smtClean="0"/>
              <a:t>Hemovigilantie</a:t>
            </a:r>
            <a:r>
              <a:rPr lang="nl-NL" dirty="0" smtClean="0"/>
              <a:t> </a:t>
            </a:r>
            <a:endParaRPr lang="nl-NL" dirty="0"/>
          </a:p>
        </p:txBody>
      </p:sp>
      <p:pic>
        <p:nvPicPr>
          <p:cNvPr id="4" name="Afbeelding 3"/>
          <p:cNvPicPr>
            <a:picLocks noChangeAspect="1"/>
          </p:cNvPicPr>
          <p:nvPr/>
        </p:nvPicPr>
        <p:blipFill rotWithShape="1">
          <a:blip r:embed="rId3"/>
          <a:srcRect l="66054" b="15118"/>
          <a:stretch/>
        </p:blipFill>
        <p:spPr>
          <a:xfrm>
            <a:off x="2123728" y="2077796"/>
            <a:ext cx="2072314" cy="3888432"/>
          </a:xfrm>
          <a:prstGeom prst="rect">
            <a:avLst/>
          </a:prstGeom>
        </p:spPr>
      </p:pic>
      <p:pic>
        <p:nvPicPr>
          <p:cNvPr id="7" name="Tijdelijke aanduiding voor inhoud 6"/>
          <p:cNvPicPr>
            <a:picLocks noGrp="1" noChangeAspect="1"/>
          </p:cNvPicPr>
          <p:nvPr>
            <p:ph idx="1"/>
          </p:nvPr>
        </p:nvPicPr>
        <p:blipFill>
          <a:blip r:embed="rId4"/>
          <a:stretch>
            <a:fillRect/>
          </a:stretch>
        </p:blipFill>
        <p:spPr>
          <a:xfrm>
            <a:off x="323528" y="1484379"/>
            <a:ext cx="2322236" cy="2456605"/>
          </a:xfrm>
          <a:prstGeom prst="rect">
            <a:avLst/>
          </a:prstGeom>
        </p:spPr>
      </p:pic>
      <p:pic>
        <p:nvPicPr>
          <p:cNvPr id="8" name="Afbeelding 7"/>
          <p:cNvPicPr>
            <a:picLocks noChangeAspect="1"/>
          </p:cNvPicPr>
          <p:nvPr/>
        </p:nvPicPr>
        <p:blipFill>
          <a:blip r:embed="rId5"/>
          <a:stretch>
            <a:fillRect/>
          </a:stretch>
        </p:blipFill>
        <p:spPr>
          <a:xfrm>
            <a:off x="4604481" y="1124744"/>
            <a:ext cx="4206644" cy="5595737"/>
          </a:xfrm>
          <a:prstGeom prst="rect">
            <a:avLst/>
          </a:prstGeom>
        </p:spPr>
      </p:pic>
    </p:spTree>
    <p:extLst>
      <p:ext uri="{BB962C8B-B14F-4D97-AF65-F5344CB8AC3E}">
        <p14:creationId xmlns:p14="http://schemas.microsoft.com/office/powerpoint/2010/main" val="4042905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260351"/>
            <a:ext cx="8229600" cy="866078"/>
          </a:xfrm>
        </p:spPr>
        <p:txBody>
          <a:bodyPr/>
          <a:lstStyle/>
          <a:p>
            <a:r>
              <a:rPr lang="nl-NL"/>
              <a:t>Handig boekje: Handboek Hemovigilantie </a:t>
            </a:r>
            <a:endParaRPr lang="nl-NL" dirty="0"/>
          </a:p>
        </p:txBody>
      </p:sp>
      <p:sp>
        <p:nvSpPr>
          <p:cNvPr id="3" name="Tijdelijke aanduiding voor inhoud 2"/>
          <p:cNvSpPr>
            <a:spLocks noGrp="1"/>
          </p:cNvSpPr>
          <p:nvPr>
            <p:ph idx="1"/>
          </p:nvPr>
        </p:nvSpPr>
        <p:spPr>
          <a:xfrm>
            <a:off x="755576" y="1654302"/>
            <a:ext cx="7942337" cy="504056"/>
          </a:xfrm>
        </p:spPr>
        <p:txBody>
          <a:bodyPr>
            <a:normAutofit/>
          </a:bodyPr>
          <a:lstStyle/>
          <a:p>
            <a:pPr marL="0" indent="0">
              <a:buNone/>
            </a:pPr>
            <a:r>
              <a:rPr lang="nl-NL" dirty="0" smtClean="0"/>
              <a:t>2004         	   2003               2002                2001</a:t>
            </a:r>
            <a:endParaRPr lang="nl-NL" dirty="0"/>
          </a:p>
        </p:txBody>
      </p:sp>
      <p:cxnSp>
        <p:nvCxnSpPr>
          <p:cNvPr id="5" name="Rechte verbindingslijn 4"/>
          <p:cNvCxnSpPr/>
          <p:nvPr/>
        </p:nvCxnSpPr>
        <p:spPr>
          <a:xfrm>
            <a:off x="611560" y="2276872"/>
            <a:ext cx="756084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Rechthoek 6"/>
          <p:cNvSpPr/>
          <p:nvPr/>
        </p:nvSpPr>
        <p:spPr>
          <a:xfrm>
            <a:off x="6603022" y="2804746"/>
            <a:ext cx="2487225" cy="584775"/>
          </a:xfrm>
          <a:prstGeom prst="rect">
            <a:avLst/>
          </a:prstGeom>
        </p:spPr>
        <p:txBody>
          <a:bodyPr wrap="square">
            <a:spAutoFit/>
          </a:bodyPr>
          <a:lstStyle/>
          <a:p>
            <a:r>
              <a:rPr lang="nl-NL" sz="1600" dirty="0">
                <a:solidFill>
                  <a:schemeClr val="bg1">
                    <a:lumMod val="50000"/>
                  </a:schemeClr>
                </a:solidFill>
              </a:rPr>
              <a:t>TRIP ( transfusiereacties in patiënten) opgericht </a:t>
            </a:r>
          </a:p>
        </p:txBody>
      </p:sp>
      <p:sp>
        <p:nvSpPr>
          <p:cNvPr id="8" name="Rechthoek 7"/>
          <p:cNvSpPr/>
          <p:nvPr/>
        </p:nvSpPr>
        <p:spPr>
          <a:xfrm>
            <a:off x="4427984" y="2819203"/>
            <a:ext cx="2221520" cy="584775"/>
          </a:xfrm>
          <a:prstGeom prst="rect">
            <a:avLst/>
          </a:prstGeom>
        </p:spPr>
        <p:txBody>
          <a:bodyPr wrap="square">
            <a:spAutoFit/>
          </a:bodyPr>
          <a:lstStyle/>
          <a:p>
            <a:r>
              <a:rPr lang="nl-NL" sz="1600" dirty="0" smtClean="0">
                <a:solidFill>
                  <a:schemeClr val="bg1">
                    <a:lumMod val="50000"/>
                  </a:schemeClr>
                </a:solidFill>
              </a:rPr>
              <a:t>    subsidie </a:t>
            </a:r>
          </a:p>
          <a:p>
            <a:r>
              <a:rPr lang="nl-NL" sz="1600" dirty="0" smtClean="0">
                <a:solidFill>
                  <a:schemeClr val="bg1">
                    <a:lumMod val="50000"/>
                  </a:schemeClr>
                </a:solidFill>
              </a:rPr>
              <a:t>(ministerie </a:t>
            </a:r>
            <a:r>
              <a:rPr lang="nl-NL" sz="1600" dirty="0">
                <a:solidFill>
                  <a:schemeClr val="bg1">
                    <a:lumMod val="50000"/>
                  </a:schemeClr>
                </a:solidFill>
              </a:rPr>
              <a:t>van VWS) </a:t>
            </a:r>
          </a:p>
        </p:txBody>
      </p:sp>
      <p:sp>
        <p:nvSpPr>
          <p:cNvPr id="9" name="Rechthoek 8"/>
          <p:cNvSpPr/>
          <p:nvPr/>
        </p:nvSpPr>
        <p:spPr>
          <a:xfrm>
            <a:off x="2514802" y="2819203"/>
            <a:ext cx="1811720" cy="584775"/>
          </a:xfrm>
          <a:prstGeom prst="rect">
            <a:avLst/>
          </a:prstGeom>
        </p:spPr>
        <p:txBody>
          <a:bodyPr wrap="square">
            <a:spAutoFit/>
          </a:bodyPr>
          <a:lstStyle/>
          <a:p>
            <a:r>
              <a:rPr lang="nl-NL" sz="1600" dirty="0">
                <a:solidFill>
                  <a:srgbClr val="FF0000"/>
                </a:solidFill>
              </a:rPr>
              <a:t>Hemovigilantie vanaf 2003</a:t>
            </a:r>
          </a:p>
        </p:txBody>
      </p:sp>
      <p:sp>
        <p:nvSpPr>
          <p:cNvPr id="10" name="Rechthoek 9"/>
          <p:cNvSpPr/>
          <p:nvPr/>
        </p:nvSpPr>
        <p:spPr>
          <a:xfrm>
            <a:off x="611560" y="2818168"/>
            <a:ext cx="1512959" cy="584775"/>
          </a:xfrm>
          <a:prstGeom prst="rect">
            <a:avLst/>
          </a:prstGeom>
        </p:spPr>
        <p:txBody>
          <a:bodyPr wrap="square">
            <a:spAutoFit/>
          </a:bodyPr>
          <a:lstStyle/>
          <a:p>
            <a:r>
              <a:rPr lang="nl-NL" sz="1600" dirty="0">
                <a:solidFill>
                  <a:schemeClr val="bg1">
                    <a:lumMod val="50000"/>
                  </a:schemeClr>
                </a:solidFill>
              </a:rPr>
              <a:t>eerste TRIP rapport </a:t>
            </a:r>
          </a:p>
        </p:txBody>
      </p:sp>
      <p:cxnSp>
        <p:nvCxnSpPr>
          <p:cNvPr id="12" name="Rechte verbindingslijn met pijl 11"/>
          <p:cNvCxnSpPr/>
          <p:nvPr/>
        </p:nvCxnSpPr>
        <p:spPr>
          <a:xfrm>
            <a:off x="1043608" y="2276872"/>
            <a:ext cx="0" cy="535016"/>
          </a:xfrm>
          <a:prstGeom prst="straightConnector1">
            <a:avLst/>
          </a:prstGeom>
          <a:ln w="28575">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p:nvPr/>
        </p:nvCxnSpPr>
        <p:spPr>
          <a:xfrm>
            <a:off x="5148064" y="2276872"/>
            <a:ext cx="0" cy="535016"/>
          </a:xfrm>
          <a:prstGeom prst="straightConnector1">
            <a:avLst/>
          </a:prstGeom>
          <a:ln w="28575">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hthoek 18"/>
          <p:cNvSpPr/>
          <p:nvPr/>
        </p:nvSpPr>
        <p:spPr>
          <a:xfrm>
            <a:off x="622288" y="4221088"/>
            <a:ext cx="8208912" cy="1477328"/>
          </a:xfrm>
          <a:prstGeom prst="rect">
            <a:avLst/>
          </a:prstGeom>
        </p:spPr>
        <p:txBody>
          <a:bodyPr wrap="square">
            <a:spAutoFit/>
          </a:bodyPr>
          <a:lstStyle/>
          <a:p>
            <a:r>
              <a:rPr lang="nl-NL" b="1" dirty="0">
                <a:solidFill>
                  <a:srgbClr val="002060"/>
                </a:solidFill>
              </a:rPr>
              <a:t>TRIP definitie: </a:t>
            </a:r>
          </a:p>
          <a:p>
            <a:r>
              <a:rPr lang="nl-NL" dirty="0">
                <a:solidFill>
                  <a:srgbClr val="002060"/>
                </a:solidFill>
              </a:rPr>
              <a:t>Hemovigilantie is het systematisch monitoren </a:t>
            </a:r>
            <a:r>
              <a:rPr lang="nl-NL" dirty="0" smtClean="0">
                <a:solidFill>
                  <a:srgbClr val="002060"/>
                </a:solidFill>
              </a:rPr>
              <a:t>van </a:t>
            </a:r>
            <a:r>
              <a:rPr lang="nl-NL" dirty="0">
                <a:solidFill>
                  <a:srgbClr val="002060"/>
                </a:solidFill>
              </a:rPr>
              <a:t>bijwerkingen en nadelige incidenten in de gehele transfusieketen van donor tot </a:t>
            </a:r>
            <a:r>
              <a:rPr lang="nl-NL" dirty="0" smtClean="0">
                <a:solidFill>
                  <a:srgbClr val="002060"/>
                </a:solidFill>
              </a:rPr>
              <a:t>patiënt, </a:t>
            </a:r>
          </a:p>
          <a:p>
            <a:r>
              <a:rPr lang="nl-NL" dirty="0" smtClean="0">
                <a:solidFill>
                  <a:srgbClr val="002060"/>
                </a:solidFill>
              </a:rPr>
              <a:t>en </a:t>
            </a:r>
            <a:r>
              <a:rPr lang="nl-NL" dirty="0">
                <a:solidFill>
                  <a:srgbClr val="002060"/>
                </a:solidFill>
              </a:rPr>
              <a:t>daarnaast alles wat kan bijdragen aan een veiliger en effectiever gebruik van bloedproducten</a:t>
            </a:r>
            <a:endParaRPr lang="nl-NL" dirty="0"/>
          </a:p>
        </p:txBody>
      </p:sp>
      <p:cxnSp>
        <p:nvCxnSpPr>
          <p:cNvPr id="20" name="Rechte verbindingslijn met pijl 19"/>
          <p:cNvCxnSpPr/>
          <p:nvPr/>
        </p:nvCxnSpPr>
        <p:spPr>
          <a:xfrm>
            <a:off x="7164288" y="2276872"/>
            <a:ext cx="0" cy="535016"/>
          </a:xfrm>
          <a:prstGeom prst="straightConnector1">
            <a:avLst/>
          </a:prstGeom>
          <a:ln w="28575">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p:cNvCxnSpPr/>
          <p:nvPr/>
        </p:nvCxnSpPr>
        <p:spPr>
          <a:xfrm>
            <a:off x="3203848" y="2291998"/>
            <a:ext cx="0" cy="535016"/>
          </a:xfrm>
          <a:prstGeom prst="straightConnector1">
            <a:avLst/>
          </a:prstGeom>
          <a:ln w="28575">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893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3"/>
          <a:srcRect l="385" r="1739"/>
          <a:stretch/>
        </p:blipFill>
        <p:spPr>
          <a:xfrm>
            <a:off x="3779912" y="2858528"/>
            <a:ext cx="4968552" cy="3058315"/>
          </a:xfrm>
          <a:prstGeom prst="rect">
            <a:avLst/>
          </a:prstGeom>
        </p:spPr>
      </p:pic>
      <p:sp>
        <p:nvSpPr>
          <p:cNvPr id="5" name="Tijdelijke aanduiding voor inhoud 2"/>
          <p:cNvSpPr txBox="1">
            <a:spLocks/>
          </p:cNvSpPr>
          <p:nvPr/>
        </p:nvSpPr>
        <p:spPr>
          <a:xfrm>
            <a:off x="10017" y="3861048"/>
            <a:ext cx="4536504" cy="21846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TheSansOffice LF"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heSansOffice LF"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heSansOffice LF"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heSansOffice LF"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heSansOffice LF"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1600" dirty="0" err="1" smtClean="0"/>
              <a:t>Hemovigilantieplatform</a:t>
            </a:r>
            <a:r>
              <a:rPr lang="nl-NL" sz="1600" dirty="0" smtClean="0"/>
              <a:t> Nederland (HPN)</a:t>
            </a:r>
          </a:p>
          <a:p>
            <a:pPr>
              <a:buFontTx/>
              <a:buChar char="-"/>
            </a:pPr>
            <a:r>
              <a:rPr lang="nl-NL" sz="1600" dirty="0" smtClean="0"/>
              <a:t>Noordwest</a:t>
            </a:r>
          </a:p>
          <a:p>
            <a:pPr>
              <a:buFontTx/>
              <a:buChar char="-"/>
            </a:pPr>
            <a:r>
              <a:rPr lang="nl-NL" sz="1600" dirty="0" smtClean="0"/>
              <a:t>Zuidwest</a:t>
            </a:r>
          </a:p>
          <a:p>
            <a:pPr>
              <a:buFontTx/>
              <a:buChar char="-"/>
            </a:pPr>
            <a:r>
              <a:rPr lang="nl-NL" sz="1600" dirty="0" smtClean="0"/>
              <a:t>Noordoost</a:t>
            </a:r>
          </a:p>
          <a:p>
            <a:pPr>
              <a:buFontTx/>
              <a:buChar char="-"/>
            </a:pPr>
            <a:r>
              <a:rPr lang="nl-NL" sz="1600" dirty="0" smtClean="0"/>
              <a:t>Zuidoost</a:t>
            </a:r>
          </a:p>
        </p:txBody>
      </p:sp>
      <p:pic>
        <p:nvPicPr>
          <p:cNvPr id="6" name="Afbeelding 5"/>
          <p:cNvPicPr/>
          <p:nvPr/>
        </p:nvPicPr>
        <p:blipFill rotWithShape="1">
          <a:blip r:embed="rId4"/>
          <a:srcRect l="58220" t="14392" r="926" b="8577"/>
          <a:stretch/>
        </p:blipFill>
        <p:spPr bwMode="auto">
          <a:xfrm>
            <a:off x="35496" y="0"/>
            <a:ext cx="4845993" cy="2858528"/>
          </a:xfrm>
          <a:prstGeom prst="rect">
            <a:avLst/>
          </a:prstGeom>
          <a:ln>
            <a:noFill/>
          </a:ln>
          <a:extLst>
            <a:ext uri="{53640926-AAD7-44D8-BBD7-CCE9431645EC}">
              <a14:shadowObscured xmlns:a14="http://schemas.microsoft.com/office/drawing/2010/main"/>
            </a:ext>
          </a:extLst>
        </p:spPr>
      </p:pic>
      <p:sp>
        <p:nvSpPr>
          <p:cNvPr id="7" name="Tijdelijke aanduiding voor inhoud 2"/>
          <p:cNvSpPr txBox="1">
            <a:spLocks noGrp="1"/>
          </p:cNvSpPr>
          <p:nvPr>
            <p:ph idx="1"/>
          </p:nvPr>
        </p:nvSpPr>
        <p:spPr>
          <a:xfrm>
            <a:off x="4881489" y="44625"/>
            <a:ext cx="4151392" cy="28139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TheSansOffice LF"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heSansOffice LF"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heSansOffice LF"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heSansOffice LF"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heSansOffice LF"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nl-NL" sz="1600" dirty="0" smtClean="0"/>
          </a:p>
          <a:p>
            <a:pPr marL="0" indent="0">
              <a:buFont typeface="Arial" panose="020B0604020202020204" pitchFamily="34" charset="0"/>
              <a:buNone/>
            </a:pPr>
            <a:endParaRPr lang="nl-NL" sz="1600" dirty="0" smtClean="0"/>
          </a:p>
        </p:txBody>
      </p:sp>
    </p:spTree>
    <p:extLst>
      <p:ext uri="{BB962C8B-B14F-4D97-AF65-F5344CB8AC3E}">
        <p14:creationId xmlns:p14="http://schemas.microsoft.com/office/powerpoint/2010/main" val="3771460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260351"/>
            <a:ext cx="8229600" cy="977874"/>
          </a:xfrm>
        </p:spPr>
        <p:txBody>
          <a:bodyPr/>
          <a:lstStyle/>
          <a:p>
            <a:r>
              <a:rPr lang="nl-NL" dirty="0" smtClean="0"/>
              <a:t>Vele activiteiten landelijk georganiseerd</a:t>
            </a:r>
            <a:endParaRPr lang="nl-NL" dirty="0"/>
          </a:p>
        </p:txBody>
      </p:sp>
      <p:pic>
        <p:nvPicPr>
          <p:cNvPr id="4" name="Tijdelijke aanduiding voor inhoud 3"/>
          <p:cNvPicPr>
            <a:picLocks noGrp="1" noChangeAspect="1"/>
          </p:cNvPicPr>
          <p:nvPr>
            <p:ph idx="1"/>
          </p:nvPr>
        </p:nvPicPr>
        <p:blipFill>
          <a:blip r:embed="rId3"/>
          <a:stretch>
            <a:fillRect/>
          </a:stretch>
        </p:blipFill>
        <p:spPr>
          <a:xfrm>
            <a:off x="669762" y="1818302"/>
            <a:ext cx="1504950" cy="952500"/>
          </a:xfrm>
          <a:prstGeom prst="rect">
            <a:avLst/>
          </a:prstGeom>
        </p:spPr>
      </p:pic>
      <p:pic>
        <p:nvPicPr>
          <p:cNvPr id="5" name="Afbeelding 4"/>
          <p:cNvPicPr>
            <a:picLocks noChangeAspect="1"/>
          </p:cNvPicPr>
          <p:nvPr/>
        </p:nvPicPr>
        <p:blipFill>
          <a:blip r:embed="rId4"/>
          <a:stretch>
            <a:fillRect/>
          </a:stretch>
        </p:blipFill>
        <p:spPr>
          <a:xfrm>
            <a:off x="233915" y="5063567"/>
            <a:ext cx="2857500" cy="695325"/>
          </a:xfrm>
          <a:prstGeom prst="rect">
            <a:avLst/>
          </a:prstGeom>
        </p:spPr>
      </p:pic>
      <p:pic>
        <p:nvPicPr>
          <p:cNvPr id="6" name="Afbeelding 5"/>
          <p:cNvPicPr>
            <a:picLocks noChangeAspect="1"/>
          </p:cNvPicPr>
          <p:nvPr/>
        </p:nvPicPr>
        <p:blipFill>
          <a:blip r:embed="rId5"/>
          <a:stretch>
            <a:fillRect/>
          </a:stretch>
        </p:blipFill>
        <p:spPr>
          <a:xfrm>
            <a:off x="398784" y="3186225"/>
            <a:ext cx="2630325" cy="1469702"/>
          </a:xfrm>
          <a:prstGeom prst="rect">
            <a:avLst/>
          </a:prstGeom>
        </p:spPr>
      </p:pic>
      <p:sp>
        <p:nvSpPr>
          <p:cNvPr id="7" name="Tijdelijke aanduiding voor inhoud 2"/>
          <p:cNvSpPr txBox="1">
            <a:spLocks/>
          </p:cNvSpPr>
          <p:nvPr/>
        </p:nvSpPr>
        <p:spPr>
          <a:xfrm>
            <a:off x="3995936" y="1931975"/>
            <a:ext cx="4784343" cy="8646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TheSansOffice LF"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heSansOffice LF"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heSansOffice LF"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heSansOffice LF"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heSansOffice LF"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1800" dirty="0" smtClean="0"/>
              <a:t>- TRIP voor beginnende medewerker.</a:t>
            </a:r>
          </a:p>
          <a:p>
            <a:pPr marL="0" indent="0">
              <a:buFont typeface="Arial" panose="020B0604020202020204" pitchFamily="34" charset="0"/>
              <a:buNone/>
            </a:pPr>
            <a:r>
              <a:rPr lang="nl-NL" sz="1800" dirty="0" smtClean="0"/>
              <a:t>- Meet </a:t>
            </a:r>
            <a:r>
              <a:rPr lang="nl-NL" sz="1800" dirty="0" err="1" smtClean="0"/>
              <a:t>the</a:t>
            </a:r>
            <a:r>
              <a:rPr lang="nl-NL" sz="1800" dirty="0" smtClean="0"/>
              <a:t> expert </a:t>
            </a:r>
            <a:endParaRPr lang="nl-NL" sz="1800" dirty="0"/>
          </a:p>
        </p:txBody>
      </p:sp>
      <p:sp>
        <p:nvSpPr>
          <p:cNvPr id="8" name="Tijdelijke aanduiding voor inhoud 2"/>
          <p:cNvSpPr txBox="1">
            <a:spLocks/>
          </p:cNvSpPr>
          <p:nvPr/>
        </p:nvSpPr>
        <p:spPr>
          <a:xfrm>
            <a:off x="3995936" y="3429000"/>
            <a:ext cx="4963208" cy="12269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TheSansOffice LF"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heSansOffice LF"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heSansOffice LF"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heSansOffice LF"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heSansOffice LF"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1800" dirty="0" smtClean="0"/>
              <a:t>- NVB/TRIP symposium</a:t>
            </a:r>
          </a:p>
          <a:p>
            <a:pPr marL="0" indent="0">
              <a:buFont typeface="Arial" panose="020B0604020202020204" pitchFamily="34" charset="0"/>
              <a:buNone/>
            </a:pPr>
            <a:r>
              <a:rPr lang="nl-NL" sz="1800" dirty="0" smtClean="0"/>
              <a:t>- Kennisplatform Zuidoost</a:t>
            </a:r>
          </a:p>
          <a:p>
            <a:pPr marL="0" indent="0">
              <a:buFont typeface="Arial" panose="020B0604020202020204" pitchFamily="34" charset="0"/>
              <a:buNone/>
            </a:pPr>
            <a:r>
              <a:rPr lang="nl-NL" sz="1800" dirty="0" smtClean="0"/>
              <a:t>- Kliniek van Bloedtransfusie</a:t>
            </a:r>
          </a:p>
          <a:p>
            <a:pPr marL="0" indent="0">
              <a:buFont typeface="Arial" panose="020B0604020202020204" pitchFamily="34" charset="0"/>
              <a:buNone/>
            </a:pPr>
            <a:r>
              <a:rPr lang="nl-NL" sz="1800" dirty="0" smtClean="0"/>
              <a:t>- DKB </a:t>
            </a:r>
            <a:endParaRPr lang="nl-NL" sz="1800" dirty="0"/>
          </a:p>
        </p:txBody>
      </p:sp>
      <p:sp>
        <p:nvSpPr>
          <p:cNvPr id="9" name="Tijdelijke aanduiding voor inhoud 2"/>
          <p:cNvSpPr txBox="1">
            <a:spLocks/>
          </p:cNvSpPr>
          <p:nvPr/>
        </p:nvSpPr>
        <p:spPr>
          <a:xfrm>
            <a:off x="4029910" y="5233219"/>
            <a:ext cx="2160240" cy="52567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TheSansOffice LF"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heSansOffice LF"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heSansOffice LF"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heSansOffice LF"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heSansOffice LF"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000" dirty="0" smtClean="0"/>
              <a:t>- Thema avonden </a:t>
            </a:r>
            <a:endParaRPr lang="nl-NL" sz="2000" dirty="0"/>
          </a:p>
        </p:txBody>
      </p:sp>
      <p:sp>
        <p:nvSpPr>
          <p:cNvPr id="10" name="Rechteraccolade 9"/>
          <p:cNvSpPr/>
          <p:nvPr/>
        </p:nvSpPr>
        <p:spPr>
          <a:xfrm>
            <a:off x="3091415" y="1850635"/>
            <a:ext cx="576064"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1" name="Rechteraccolade 10"/>
          <p:cNvSpPr/>
          <p:nvPr/>
        </p:nvSpPr>
        <p:spPr>
          <a:xfrm>
            <a:off x="3186876" y="3612330"/>
            <a:ext cx="576064"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2" name="Rechteraccolade 11"/>
          <p:cNvSpPr/>
          <p:nvPr/>
        </p:nvSpPr>
        <p:spPr>
          <a:xfrm>
            <a:off x="3212225" y="5016048"/>
            <a:ext cx="576064"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567792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260351"/>
            <a:ext cx="8229600" cy="936401"/>
          </a:xfrm>
        </p:spPr>
        <p:txBody>
          <a:bodyPr>
            <a:normAutofit/>
          </a:bodyPr>
          <a:lstStyle/>
          <a:p>
            <a:r>
              <a:rPr lang="nl-NL" sz="2400" dirty="0" smtClean="0"/>
              <a:t>In de loop der jaren wordt </a:t>
            </a:r>
            <a:r>
              <a:rPr lang="nl-NL" sz="2400" dirty="0" err="1" smtClean="0"/>
              <a:t>hemovigilantie</a:t>
            </a:r>
            <a:r>
              <a:rPr lang="nl-NL" sz="2400" dirty="0" smtClean="0"/>
              <a:t> gevormd </a:t>
            </a:r>
            <a:endParaRPr lang="nl-NL" sz="2400" dirty="0"/>
          </a:p>
        </p:txBody>
      </p:sp>
      <p:sp>
        <p:nvSpPr>
          <p:cNvPr id="3" name="Tijdelijke aanduiding voor inhoud 2"/>
          <p:cNvSpPr>
            <a:spLocks noGrp="1"/>
          </p:cNvSpPr>
          <p:nvPr>
            <p:ph idx="1"/>
          </p:nvPr>
        </p:nvSpPr>
        <p:spPr>
          <a:xfrm>
            <a:off x="468313" y="1628800"/>
            <a:ext cx="8229600" cy="4152099"/>
          </a:xfrm>
        </p:spPr>
        <p:txBody>
          <a:bodyPr>
            <a:normAutofit/>
          </a:bodyPr>
          <a:lstStyle/>
          <a:p>
            <a:pPr marL="0" indent="0">
              <a:buNone/>
            </a:pPr>
            <a:r>
              <a:rPr lang="nl-NL" sz="2000" dirty="0" smtClean="0"/>
              <a:t>Welke werkzaamheden vallen nu precies onder </a:t>
            </a:r>
            <a:r>
              <a:rPr lang="nl-NL" sz="2000" dirty="0" err="1" smtClean="0"/>
              <a:t>hemovigilantie</a:t>
            </a:r>
            <a:r>
              <a:rPr lang="nl-NL" sz="2000" dirty="0" smtClean="0"/>
              <a:t> en wie doet wat?</a:t>
            </a:r>
          </a:p>
          <a:p>
            <a:pPr marL="0" indent="0">
              <a:buNone/>
            </a:pPr>
            <a:endParaRPr lang="nl-NL" sz="2000" dirty="0" smtClean="0"/>
          </a:p>
          <a:p>
            <a:pPr marL="0" indent="0">
              <a:buNone/>
            </a:pPr>
            <a:r>
              <a:rPr lang="nl-NL" sz="2000" dirty="0" smtClean="0"/>
              <a:t>Voor </a:t>
            </a:r>
            <a:r>
              <a:rPr lang="nl-NL" sz="2000" dirty="0"/>
              <a:t>de nieuwe </a:t>
            </a:r>
            <a:r>
              <a:rPr lang="nl-NL" sz="2000" dirty="0" err="1" smtClean="0"/>
              <a:t>hemovigilantie</a:t>
            </a:r>
            <a:r>
              <a:rPr lang="nl-NL" sz="2000" dirty="0" smtClean="0"/>
              <a:t> </a:t>
            </a:r>
            <a:r>
              <a:rPr lang="nl-NL" sz="2000" dirty="0"/>
              <a:t>medewerker vaak zoektocht</a:t>
            </a:r>
          </a:p>
          <a:p>
            <a:pPr marL="0" indent="0">
              <a:buNone/>
            </a:pPr>
            <a:endParaRPr lang="nl-NL" sz="2000" dirty="0" smtClean="0"/>
          </a:p>
          <a:p>
            <a:pPr marL="0" indent="0">
              <a:buNone/>
            </a:pPr>
            <a:r>
              <a:rPr lang="nl-NL" sz="2000" dirty="0" smtClean="0"/>
              <a:t>Per ziekenhuis verschillen :</a:t>
            </a:r>
          </a:p>
          <a:p>
            <a:pPr marL="0" indent="0">
              <a:buNone/>
            </a:pPr>
            <a:r>
              <a:rPr lang="nl-NL" sz="2000" dirty="0" smtClean="0"/>
              <a:t>-   Grootte ziekenhuis</a:t>
            </a:r>
          </a:p>
          <a:p>
            <a:pPr marL="0" indent="0">
              <a:buNone/>
            </a:pPr>
            <a:r>
              <a:rPr lang="nl-NL" sz="2000" dirty="0" smtClean="0"/>
              <a:t>-    Achtergrond medewerker </a:t>
            </a:r>
          </a:p>
          <a:p>
            <a:pPr>
              <a:buFontTx/>
              <a:buChar char="-"/>
            </a:pPr>
            <a:r>
              <a:rPr lang="nl-NL" sz="2000" dirty="0" smtClean="0"/>
              <a:t>Aantal uren te besteden</a:t>
            </a:r>
          </a:p>
          <a:p>
            <a:pPr>
              <a:buFontTx/>
              <a:buChar char="-"/>
            </a:pPr>
            <a:r>
              <a:rPr lang="nl-NL" sz="2000" dirty="0" smtClean="0"/>
              <a:t>Inhoudelijk</a:t>
            </a:r>
          </a:p>
          <a:p>
            <a:pPr marL="0" indent="0">
              <a:buNone/>
            </a:pPr>
            <a:r>
              <a:rPr lang="nl-NL" sz="2000" dirty="0" smtClean="0"/>
              <a:t>-    Benaming </a:t>
            </a:r>
          </a:p>
          <a:p>
            <a:pPr marL="0" indent="0">
              <a:buNone/>
            </a:pPr>
            <a:endParaRPr lang="nl-NL" sz="2000" dirty="0" smtClean="0"/>
          </a:p>
        </p:txBody>
      </p:sp>
      <p:pic>
        <p:nvPicPr>
          <p:cNvPr id="4" name="Afbeelding 3"/>
          <p:cNvPicPr>
            <a:picLocks noChangeAspect="1"/>
          </p:cNvPicPr>
          <p:nvPr/>
        </p:nvPicPr>
        <p:blipFill>
          <a:blip r:embed="rId3"/>
          <a:stretch>
            <a:fillRect/>
          </a:stretch>
        </p:blipFill>
        <p:spPr>
          <a:xfrm>
            <a:off x="4568113" y="4041762"/>
            <a:ext cx="1292464" cy="1859441"/>
          </a:xfrm>
          <a:prstGeom prst="rect">
            <a:avLst/>
          </a:prstGeom>
        </p:spPr>
      </p:pic>
      <p:sp>
        <p:nvSpPr>
          <p:cNvPr id="5" name="Rechthoek 4"/>
          <p:cNvSpPr/>
          <p:nvPr/>
        </p:nvSpPr>
        <p:spPr>
          <a:xfrm>
            <a:off x="5868144" y="5254872"/>
            <a:ext cx="2608406" cy="646331"/>
          </a:xfrm>
          <a:prstGeom prst="rect">
            <a:avLst/>
          </a:prstGeom>
        </p:spPr>
        <p:txBody>
          <a:bodyPr wrap="none">
            <a:spAutoFit/>
          </a:bodyPr>
          <a:lstStyle/>
          <a:p>
            <a:r>
              <a:rPr lang="nl-NL" dirty="0" err="1" smtClean="0">
                <a:solidFill>
                  <a:srgbClr val="00B050"/>
                </a:solidFill>
              </a:rPr>
              <a:t>Zuid-Oost</a:t>
            </a:r>
            <a:r>
              <a:rPr lang="nl-NL" dirty="0">
                <a:solidFill>
                  <a:srgbClr val="00B050"/>
                </a:solidFill>
              </a:rPr>
              <a:t>: </a:t>
            </a:r>
            <a:endParaRPr lang="nl-NL" dirty="0" smtClean="0">
              <a:solidFill>
                <a:srgbClr val="00B050"/>
              </a:solidFill>
            </a:endParaRPr>
          </a:p>
          <a:p>
            <a:r>
              <a:rPr lang="nl-NL" dirty="0" smtClean="0">
                <a:solidFill>
                  <a:srgbClr val="00B050"/>
                </a:solidFill>
              </a:rPr>
              <a:t>16 </a:t>
            </a:r>
            <a:r>
              <a:rPr lang="nl-NL" dirty="0">
                <a:solidFill>
                  <a:srgbClr val="00B050"/>
                </a:solidFill>
              </a:rPr>
              <a:t>van 22 ziekenhuizen</a:t>
            </a:r>
          </a:p>
        </p:txBody>
      </p:sp>
      <p:pic>
        <p:nvPicPr>
          <p:cNvPr id="6" name="Afbeelding 5"/>
          <p:cNvPicPr>
            <a:picLocks noChangeAspect="1"/>
          </p:cNvPicPr>
          <p:nvPr/>
        </p:nvPicPr>
        <p:blipFill>
          <a:blip r:embed="rId4"/>
          <a:stretch>
            <a:fillRect/>
          </a:stretch>
        </p:blipFill>
        <p:spPr>
          <a:xfrm>
            <a:off x="7308304" y="2780928"/>
            <a:ext cx="1613222" cy="1694251"/>
          </a:xfrm>
          <a:prstGeom prst="rect">
            <a:avLst/>
          </a:prstGeom>
        </p:spPr>
      </p:pic>
    </p:spTree>
    <p:extLst>
      <p:ext uri="{BB962C8B-B14F-4D97-AF65-F5344CB8AC3E}">
        <p14:creationId xmlns:p14="http://schemas.microsoft.com/office/powerpoint/2010/main" val="3297000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260351"/>
            <a:ext cx="8229600" cy="558528"/>
          </a:xfrm>
        </p:spPr>
        <p:txBody>
          <a:bodyPr>
            <a:normAutofit/>
          </a:bodyPr>
          <a:lstStyle/>
          <a:p>
            <a:endParaRPr lang="nl-NL" dirty="0"/>
          </a:p>
        </p:txBody>
      </p:sp>
      <p:sp>
        <p:nvSpPr>
          <p:cNvPr id="3" name="Tijdelijke aanduiding voor inhoud 2"/>
          <p:cNvSpPr>
            <a:spLocks noGrp="1"/>
          </p:cNvSpPr>
          <p:nvPr>
            <p:ph idx="1"/>
          </p:nvPr>
        </p:nvSpPr>
        <p:spPr>
          <a:xfrm>
            <a:off x="349074" y="980728"/>
            <a:ext cx="8348839" cy="4800171"/>
          </a:xfrm>
        </p:spPr>
        <p:txBody>
          <a:bodyPr/>
          <a:lstStyle/>
          <a:p>
            <a:pPr marL="0" indent="0">
              <a:buNone/>
            </a:pPr>
            <a:r>
              <a:rPr lang="nl-NL" sz="2000" dirty="0" smtClean="0"/>
              <a:t>Benaming:</a:t>
            </a:r>
          </a:p>
          <a:p>
            <a:pPr marL="0" indent="0">
              <a:buNone/>
            </a:pPr>
            <a:r>
              <a:rPr lang="nl-NL" sz="2000" dirty="0" err="1" smtClean="0"/>
              <a:t>Hemovigilantie</a:t>
            </a:r>
            <a:r>
              <a:rPr lang="nl-NL" sz="2000" dirty="0" smtClean="0"/>
              <a:t> </a:t>
            </a:r>
            <a:r>
              <a:rPr lang="nl-NL" sz="2000" dirty="0" smtClean="0">
                <a:sym typeface="Wingdings" panose="05000000000000000000" pitchFamily="2" charset="2"/>
              </a:rPr>
              <a:t> </a:t>
            </a:r>
            <a:r>
              <a:rPr lang="nl-NL" sz="2000" dirty="0" smtClean="0"/>
              <a:t>functionaris</a:t>
            </a:r>
          </a:p>
          <a:p>
            <a:pPr marL="0" indent="0">
              <a:buNone/>
            </a:pPr>
            <a:r>
              <a:rPr lang="nl-NL" sz="2000" dirty="0" smtClean="0"/>
              <a:t>                             medewerker</a:t>
            </a:r>
          </a:p>
          <a:p>
            <a:pPr marL="0" indent="0">
              <a:buNone/>
            </a:pPr>
            <a:r>
              <a:rPr lang="nl-NL" sz="2000" dirty="0" smtClean="0"/>
              <a:t>                             consulent</a:t>
            </a:r>
            <a:endParaRPr lang="nl-NL" sz="2000" dirty="0"/>
          </a:p>
          <a:p>
            <a:pPr marL="0" indent="0">
              <a:buNone/>
            </a:pPr>
            <a:endParaRPr lang="nl-NL" dirty="0" smtClean="0"/>
          </a:p>
          <a:p>
            <a:pPr marL="0" indent="0">
              <a:buNone/>
            </a:pPr>
            <a:r>
              <a:rPr lang="nl-NL" sz="2000" dirty="0" smtClean="0"/>
              <a:t>Verpleegkundige of analytische achtergrond</a:t>
            </a:r>
            <a:endParaRPr lang="nl-NL" sz="2000" dirty="0"/>
          </a:p>
          <a:p>
            <a:pPr marL="0" indent="0">
              <a:buNone/>
            </a:pPr>
            <a:endParaRPr lang="nl-NL" dirty="0" smtClean="0"/>
          </a:p>
          <a:p>
            <a:pPr marL="0" indent="0">
              <a:buNone/>
            </a:pPr>
            <a:r>
              <a:rPr lang="nl-NL" sz="2000" dirty="0" smtClean="0"/>
              <a:t>Te besteden uren </a:t>
            </a:r>
            <a:r>
              <a:rPr lang="nl-NL" sz="2000" dirty="0"/>
              <a:t>per week </a:t>
            </a:r>
          </a:p>
          <a:p>
            <a:pPr marL="0" indent="0">
              <a:buNone/>
            </a:pPr>
            <a:endParaRPr lang="nl-NL" dirty="0"/>
          </a:p>
        </p:txBody>
      </p:sp>
      <p:pic>
        <p:nvPicPr>
          <p:cNvPr id="4" name="Afbeelding 3"/>
          <p:cNvPicPr>
            <a:picLocks noChangeAspect="1"/>
          </p:cNvPicPr>
          <p:nvPr/>
        </p:nvPicPr>
        <p:blipFill>
          <a:blip r:embed="rId3"/>
          <a:stretch>
            <a:fillRect/>
          </a:stretch>
        </p:blipFill>
        <p:spPr>
          <a:xfrm>
            <a:off x="289454" y="4173772"/>
            <a:ext cx="8468078" cy="1359526"/>
          </a:xfrm>
          <a:prstGeom prst="rect">
            <a:avLst/>
          </a:prstGeom>
        </p:spPr>
      </p:pic>
      <p:sp>
        <p:nvSpPr>
          <p:cNvPr id="5" name="Ovaal 4"/>
          <p:cNvSpPr/>
          <p:nvPr/>
        </p:nvSpPr>
        <p:spPr>
          <a:xfrm>
            <a:off x="6012160" y="4077072"/>
            <a:ext cx="1224136"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p:cNvPicPr>
            <a:picLocks noChangeAspect="1"/>
          </p:cNvPicPr>
          <p:nvPr/>
        </p:nvPicPr>
        <p:blipFill rotWithShape="1">
          <a:blip r:embed="rId4"/>
          <a:srcRect b="8819"/>
          <a:stretch/>
        </p:blipFill>
        <p:spPr>
          <a:xfrm>
            <a:off x="5868144" y="1268760"/>
            <a:ext cx="2592288" cy="2363688"/>
          </a:xfrm>
          <a:prstGeom prst="rect">
            <a:avLst/>
          </a:prstGeom>
        </p:spPr>
      </p:pic>
    </p:spTree>
    <p:extLst>
      <p:ext uri="{BB962C8B-B14F-4D97-AF65-F5344CB8AC3E}">
        <p14:creationId xmlns:p14="http://schemas.microsoft.com/office/powerpoint/2010/main" val="1179132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txBox="1">
            <a:spLocks noGrp="1"/>
          </p:cNvSpPr>
          <p:nvPr>
            <p:ph idx="1"/>
          </p:nvPr>
        </p:nvSpPr>
        <p:spPr>
          <a:xfrm>
            <a:off x="468313" y="620688"/>
            <a:ext cx="8229600" cy="51602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TheSansOffice LF"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heSansOffice LF"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heSansOffice LF"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heSansOffice LF"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heSansOffice LF"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dirty="0" smtClean="0"/>
              <a:t>Voornaamste werkzaamheden </a:t>
            </a:r>
          </a:p>
          <a:p>
            <a:pPr marL="0" indent="0">
              <a:buFont typeface="Arial" panose="020B0604020202020204" pitchFamily="34" charset="0"/>
              <a:buNone/>
            </a:pPr>
            <a:endParaRPr lang="nl-NL" dirty="0"/>
          </a:p>
          <a:p>
            <a:pPr marL="0" indent="0">
              <a:buFont typeface="Arial" panose="020B0604020202020204" pitchFamily="34" charset="0"/>
              <a:buNone/>
            </a:pPr>
            <a:endParaRPr lang="nl-NL" dirty="0" smtClean="0"/>
          </a:p>
          <a:p>
            <a:pPr marL="0" indent="0">
              <a:buFont typeface="Arial" panose="020B0604020202020204" pitchFamily="34" charset="0"/>
              <a:buNone/>
            </a:pPr>
            <a:endParaRPr lang="nl-NL" dirty="0"/>
          </a:p>
          <a:p>
            <a:pPr marL="0" indent="0">
              <a:buFont typeface="Arial" panose="020B0604020202020204" pitchFamily="34" charset="0"/>
              <a:buNone/>
            </a:pPr>
            <a:endParaRPr lang="nl-NL" dirty="0" smtClean="0"/>
          </a:p>
          <a:p>
            <a:pPr marL="0" indent="0">
              <a:buFont typeface="Arial" panose="020B0604020202020204" pitchFamily="34" charset="0"/>
              <a:buNone/>
            </a:pPr>
            <a:endParaRPr lang="nl-NL" dirty="0"/>
          </a:p>
          <a:p>
            <a:pPr marL="0" indent="0">
              <a:buFont typeface="Arial" panose="020B0604020202020204" pitchFamily="34" charset="0"/>
              <a:buNone/>
            </a:pPr>
            <a:endParaRPr lang="nl-NL" dirty="0" smtClean="0"/>
          </a:p>
          <a:p>
            <a:pPr marL="0" indent="0">
              <a:buFont typeface="Arial" panose="020B0604020202020204" pitchFamily="34" charset="0"/>
              <a:buNone/>
            </a:pPr>
            <a:endParaRPr lang="nl-NL" dirty="0"/>
          </a:p>
        </p:txBody>
      </p:sp>
      <p:graphicFrame>
        <p:nvGraphicFramePr>
          <p:cNvPr id="14" name="Tabel 13"/>
          <p:cNvGraphicFramePr>
            <a:graphicFrameLocks noGrp="1"/>
          </p:cNvGraphicFramePr>
          <p:nvPr>
            <p:extLst>
              <p:ext uri="{D42A27DB-BD31-4B8C-83A1-F6EECF244321}">
                <p14:modId xmlns:p14="http://schemas.microsoft.com/office/powerpoint/2010/main" val="3715357390"/>
              </p:ext>
            </p:extLst>
          </p:nvPr>
        </p:nvGraphicFramePr>
        <p:xfrm>
          <a:off x="539552" y="1196752"/>
          <a:ext cx="5908040" cy="1369698"/>
        </p:xfrm>
        <a:graphic>
          <a:graphicData uri="http://schemas.openxmlformats.org/drawingml/2006/table">
            <a:tbl>
              <a:tblPr firstRow="1" firstCol="1" bandRow="1"/>
              <a:tblGrid>
                <a:gridCol w="5400675">
                  <a:extLst>
                    <a:ext uri="{9D8B030D-6E8A-4147-A177-3AD203B41FA5}">
                      <a16:colId xmlns:a16="http://schemas.microsoft.com/office/drawing/2014/main" val="3355068035"/>
                    </a:ext>
                  </a:extLst>
                </a:gridCol>
                <a:gridCol w="507365">
                  <a:extLst>
                    <a:ext uri="{9D8B030D-6E8A-4147-A177-3AD203B41FA5}">
                      <a16:colId xmlns:a16="http://schemas.microsoft.com/office/drawing/2014/main" val="3275207712"/>
                    </a:ext>
                  </a:extLst>
                </a:gridCol>
              </a:tblGrid>
              <a:tr h="71755">
                <a:tc>
                  <a:txBody>
                    <a:bodyPr/>
                    <a:lstStyle/>
                    <a:p>
                      <a:pPr>
                        <a:lnSpc>
                          <a:spcPct val="107000"/>
                        </a:lnSpc>
                        <a:spcAft>
                          <a:spcPts val="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TRIP meldingen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nl-NL" sz="1100" b="1">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V</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016660956"/>
                  </a:ext>
                </a:extLst>
              </a:tr>
              <a:tr h="107950">
                <a:tc>
                  <a:txBody>
                    <a:bodyPr/>
                    <a:lstStyle/>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VIM meldingen/incidenten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nl-NL" sz="1100" b="1">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V</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213213553"/>
                  </a:ext>
                </a:extLst>
              </a:tr>
              <a:tr h="0">
                <a:tc>
                  <a:txBody>
                    <a:bodyPr/>
                    <a:lstStyle/>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(Digitale) scholing gehele transfusieketen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nl-NL" sz="1100" b="1">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V</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349279430"/>
                  </a:ext>
                </a:extLst>
              </a:tr>
              <a:tr h="0">
                <a:tc>
                  <a:txBody>
                    <a:bodyPr/>
                    <a:lstStyle/>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Protocollen schrijven/aanpassen/onderhouden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nl-NL" sz="1100" b="1">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V</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707878076"/>
                  </a:ext>
                </a:extLst>
              </a:tr>
              <a:tr h="0">
                <a:tc>
                  <a:txBody>
                    <a:bodyPr/>
                    <a:lstStyle/>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Lid (secretaris) bloedtransfusiecommissie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nl-NL" sz="1100" b="1">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V</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157137440"/>
                  </a:ext>
                </a:extLst>
              </a:tr>
              <a:tr h="0">
                <a:tc>
                  <a:txBody>
                    <a:bodyPr/>
                    <a:lstStyle/>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Transfusie (kwaliteits)indicatoren of andere statistiek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nl-NL" sz="1100" b="1"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V</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618641620"/>
                  </a:ext>
                </a:extLst>
              </a:tr>
            </a:tbl>
          </a:graphicData>
        </a:graphic>
      </p:graphicFrame>
      <p:graphicFrame>
        <p:nvGraphicFramePr>
          <p:cNvPr id="17" name="Tabel 16"/>
          <p:cNvGraphicFramePr>
            <a:graphicFrameLocks noGrp="1"/>
          </p:cNvGraphicFramePr>
          <p:nvPr>
            <p:extLst>
              <p:ext uri="{D42A27DB-BD31-4B8C-83A1-F6EECF244321}">
                <p14:modId xmlns:p14="http://schemas.microsoft.com/office/powerpoint/2010/main" val="1990593239"/>
              </p:ext>
            </p:extLst>
          </p:nvPr>
        </p:nvGraphicFramePr>
        <p:xfrm>
          <a:off x="539552" y="2924944"/>
          <a:ext cx="5908040" cy="1597981"/>
        </p:xfrm>
        <a:graphic>
          <a:graphicData uri="http://schemas.openxmlformats.org/drawingml/2006/table">
            <a:tbl>
              <a:tblPr firstRow="1" firstCol="1" bandRow="1"/>
              <a:tblGrid>
                <a:gridCol w="5400675">
                  <a:extLst>
                    <a:ext uri="{9D8B030D-6E8A-4147-A177-3AD203B41FA5}">
                      <a16:colId xmlns:a16="http://schemas.microsoft.com/office/drawing/2014/main" val="2042154680"/>
                    </a:ext>
                  </a:extLst>
                </a:gridCol>
                <a:gridCol w="507365">
                  <a:extLst>
                    <a:ext uri="{9D8B030D-6E8A-4147-A177-3AD203B41FA5}">
                      <a16:colId xmlns:a16="http://schemas.microsoft.com/office/drawing/2014/main" val="3663028545"/>
                    </a:ext>
                  </a:extLst>
                </a:gridCol>
              </a:tblGrid>
              <a:tr h="71755">
                <a:tc>
                  <a:txBody>
                    <a:bodyPr/>
                    <a:lstStyle/>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Jaarverslag bloedtransfusie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nl-NL" sz="1100" b="1">
                          <a:solidFill>
                            <a:srgbClr val="F4B183"/>
                          </a:solidFill>
                          <a:effectLst/>
                          <a:latin typeface="Calibri" panose="020F0502020204030204" pitchFamily="34" charset="0"/>
                          <a:ea typeface="Calibri" panose="020F0502020204030204" pitchFamily="34" charset="0"/>
                          <a:cs typeface="Times New Roman" panose="02020603050405020304" pitchFamily="18" charset="0"/>
                        </a:rPr>
                        <a:t>V</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596872825"/>
                  </a:ext>
                </a:extLst>
              </a:tr>
              <a:tr h="107950">
                <a:tc>
                  <a:txBody>
                    <a:bodyPr/>
                    <a:lstStyle/>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Aanspreekpunt kliniek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nl-NL" sz="1100" b="1">
                          <a:solidFill>
                            <a:srgbClr val="F4B183"/>
                          </a:solidFill>
                          <a:effectLst/>
                          <a:latin typeface="Calibri" panose="020F0502020204030204" pitchFamily="34" charset="0"/>
                          <a:ea typeface="Calibri" panose="020F0502020204030204" pitchFamily="34" charset="0"/>
                          <a:cs typeface="Times New Roman" panose="02020603050405020304" pitchFamily="18" charset="0"/>
                        </a:rPr>
                        <a:t>V</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86681998"/>
                  </a:ext>
                </a:extLst>
              </a:tr>
              <a:tr h="0">
                <a:tc>
                  <a:txBody>
                    <a:bodyPr/>
                    <a:lstStyle/>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Audits ( gevraagd/ongevraagd advisering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nl-NL" sz="1100" b="1">
                          <a:solidFill>
                            <a:srgbClr val="F4B183"/>
                          </a:solidFill>
                          <a:effectLst/>
                          <a:latin typeface="Calibri" panose="020F0502020204030204" pitchFamily="34" charset="0"/>
                          <a:ea typeface="Calibri" panose="020F0502020204030204" pitchFamily="34" charset="0"/>
                          <a:cs typeface="Times New Roman" panose="02020603050405020304" pitchFamily="18" charset="0"/>
                        </a:rPr>
                        <a:t>V</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604412016"/>
                  </a:ext>
                </a:extLst>
              </a:tr>
              <a:tr h="0">
                <a:tc>
                  <a:txBody>
                    <a:bodyPr/>
                    <a:lstStyle/>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Werkoverleg lab/kliniek</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nl-NL" sz="1100" b="1">
                          <a:solidFill>
                            <a:srgbClr val="F4B183"/>
                          </a:solidFill>
                          <a:effectLst/>
                          <a:latin typeface="Calibri" panose="020F0502020204030204" pitchFamily="34" charset="0"/>
                          <a:ea typeface="Calibri" panose="020F0502020204030204" pitchFamily="34" charset="0"/>
                          <a:cs typeface="Times New Roman" panose="02020603050405020304" pitchFamily="18" charset="0"/>
                        </a:rPr>
                        <a:t>V</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89089479"/>
                  </a:ext>
                </a:extLst>
              </a:tr>
              <a:tr h="0">
                <a:tc>
                  <a:txBody>
                    <a:bodyPr/>
                    <a:lstStyle/>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Richtlijn integreren in het bloedtransfusiebeleid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nl-NL" sz="1100" b="1">
                          <a:solidFill>
                            <a:srgbClr val="F4B183"/>
                          </a:solidFill>
                          <a:effectLst/>
                          <a:latin typeface="Calibri" panose="020F0502020204030204" pitchFamily="34" charset="0"/>
                          <a:ea typeface="Calibri" panose="020F0502020204030204" pitchFamily="34" charset="0"/>
                          <a:cs typeface="Times New Roman" panose="02020603050405020304" pitchFamily="18" charset="0"/>
                        </a:rPr>
                        <a:t>V</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511784002"/>
                  </a:ext>
                </a:extLst>
              </a:tr>
              <a:tr h="0">
                <a:tc>
                  <a:txBody>
                    <a:bodyPr/>
                    <a:lstStyle/>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Verbeterpunten uitzetten/coördineren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nl-NL" sz="1100" b="1">
                          <a:solidFill>
                            <a:srgbClr val="F4B183"/>
                          </a:solidFill>
                          <a:effectLst/>
                          <a:latin typeface="Calibri" panose="020F0502020204030204" pitchFamily="34" charset="0"/>
                          <a:ea typeface="Calibri" panose="020F0502020204030204" pitchFamily="34" charset="0"/>
                          <a:cs typeface="Times New Roman" panose="02020603050405020304" pitchFamily="18" charset="0"/>
                        </a:rPr>
                        <a:t>V</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3669714"/>
                  </a:ext>
                </a:extLst>
              </a:tr>
              <a:tr h="0">
                <a:tc>
                  <a:txBody>
                    <a:bodyPr/>
                    <a:lstStyle/>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Projecten/aanpassingen LIS/EPD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nl-NL" sz="1100" b="1" dirty="0">
                          <a:solidFill>
                            <a:srgbClr val="F4B183"/>
                          </a:solidFill>
                          <a:effectLst/>
                          <a:latin typeface="Calibri" panose="020F0502020204030204" pitchFamily="34" charset="0"/>
                          <a:ea typeface="Calibri" panose="020F0502020204030204" pitchFamily="34" charset="0"/>
                          <a:cs typeface="Times New Roman" panose="02020603050405020304" pitchFamily="18" charset="0"/>
                        </a:rPr>
                        <a:t>V</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857138571"/>
                  </a:ext>
                </a:extLst>
              </a:tr>
            </a:tbl>
          </a:graphicData>
        </a:graphic>
      </p:graphicFrame>
    </p:spTree>
    <p:extLst>
      <p:ext uri="{BB962C8B-B14F-4D97-AF65-F5344CB8AC3E}">
        <p14:creationId xmlns:p14="http://schemas.microsoft.com/office/powerpoint/2010/main" val="792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mumc_template_v1">
  <a:themeElements>
    <a:clrScheme name="MUMC">
      <a:dk1>
        <a:srgbClr val="004289"/>
      </a:dk1>
      <a:lt1>
        <a:srgbClr val="FFFFFF"/>
      </a:lt1>
      <a:dk2>
        <a:srgbClr val="FF6B00"/>
      </a:dk2>
      <a:lt2>
        <a:srgbClr val="FFFFFF"/>
      </a:lt2>
      <a:accent1>
        <a:srgbClr val="004289"/>
      </a:accent1>
      <a:accent2>
        <a:srgbClr val="FFA665"/>
      </a:accent2>
      <a:accent3>
        <a:srgbClr val="1F8BFF"/>
      </a:accent3>
      <a:accent4>
        <a:srgbClr val="D20000"/>
      </a:accent4>
      <a:accent5>
        <a:srgbClr val="FFE100"/>
      </a:accent5>
      <a:accent6>
        <a:srgbClr val="EC5602"/>
      </a:accent6>
      <a:hlink>
        <a:srgbClr val="0000FF"/>
      </a:hlink>
      <a:folHlink>
        <a:srgbClr val="800080"/>
      </a:folHlink>
    </a:clrScheme>
    <a:fontScheme name="MaastrichtUMC">
      <a:majorFont>
        <a:latin typeface="TheSansOfficeLF"/>
        <a:ea typeface=""/>
        <a:cs typeface=""/>
      </a:majorFont>
      <a:minorFont>
        <a:latin typeface="TheSansOfficeLF"/>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defPPr>
      </a:lstStyle>
    </a:tx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F101E39588214FB437667229C7329D" ma:contentTypeVersion="1" ma:contentTypeDescription="Een nieuw document maken." ma:contentTypeScope="" ma:versionID="6776596b2d508e86ecad845c983deca8">
  <xsd:schema xmlns:xsd="http://www.w3.org/2001/XMLSchema" xmlns:xs="http://www.w3.org/2001/XMLSchema" xmlns:p="http://schemas.microsoft.com/office/2006/metadata/properties" xmlns:ns1="http://schemas.microsoft.com/sharepoint/v3" targetNamespace="http://schemas.microsoft.com/office/2006/metadata/properties" ma:root="true" ma:fieldsID="0a4dfdaa14f58a51274070ca23631a5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Begindatum van de planning" ma:description="Geplande begindatum is een sitekolom die door de publicatiefunctie gemaakt wordt. Het wordt gebruikt om een specifieke datum en tijd op te geven waarop de pagina voor het eerst verschijnt voor sitebezoekers." ma:hidden="true" ma:internalName="PublishingStartDate">
      <xsd:simpleType>
        <xsd:restriction base="dms:Unknown"/>
      </xsd:simpleType>
    </xsd:element>
    <xsd:element name="PublishingExpirationDate" ma:index="9" nillable="true" ma:displayName="Einddatum van de planning" ma:description="Geplande einddatum is een sitekolom die door de publicatiefunctie gemaakt wordt. Het wordt gebruikt om een specifieke datum en tijd op te geven waarop de pagina niet langer verschijnt voor sitebezoeke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0E4453-EBEA-442A-B9E0-F46946986F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959FB6-0202-4F25-A98E-2C9E52B262AF}">
  <ds:schemaRef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DDC4C657-A68E-4EB0-AB4F-05725CBB0A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mumc_template_v1</Template>
  <TotalTime>0</TotalTime>
  <Words>347</Words>
  <Application>Microsoft Office PowerPoint</Application>
  <PresentationFormat>Diavoorstelling (4:3)</PresentationFormat>
  <Paragraphs>116</Paragraphs>
  <Slides>12</Slides>
  <Notes>9</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12</vt:i4>
      </vt:variant>
    </vt:vector>
  </HeadingPairs>
  <TitlesOfParts>
    <vt:vector size="21" baseType="lpstr">
      <vt:lpstr>Arial</vt:lpstr>
      <vt:lpstr>Calibri</vt:lpstr>
      <vt:lpstr>Courier New</vt:lpstr>
      <vt:lpstr>Symbol</vt:lpstr>
      <vt:lpstr>TheSansOffice LF</vt:lpstr>
      <vt:lpstr>TheSansOfficeLF</vt:lpstr>
      <vt:lpstr>Times New Roman</vt:lpstr>
      <vt:lpstr>Wingdings</vt:lpstr>
      <vt:lpstr>mumc_template_v1</vt:lpstr>
      <vt:lpstr>Handig boekje</vt:lpstr>
      <vt:lpstr>PowerPoint-presentatie</vt:lpstr>
      <vt:lpstr>Handig boekje: Handboek Hemovigilantie </vt:lpstr>
      <vt:lpstr>Handig boekje: Handboek Hemovigilantie </vt:lpstr>
      <vt:lpstr>PowerPoint-presentatie</vt:lpstr>
      <vt:lpstr>Vele activiteiten landelijk georganiseerd</vt:lpstr>
      <vt:lpstr>In de loop der jaren wordt hemovigilantie gevormd </vt:lpstr>
      <vt:lpstr>PowerPoint-presentatie</vt:lpstr>
      <vt:lpstr>PowerPoint-presentatie</vt:lpstr>
      <vt:lpstr>Informatie gebundeld in boekje</vt:lpstr>
      <vt:lpstr>Waar te vinden:</vt:lpstr>
      <vt:lpstr>Dank voor jullie aandacht, zijn er nog vragen</vt:lpstr>
    </vt:vector>
  </TitlesOfParts>
  <Company>MUMC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Zonneveld van G. (Geertjan)</dc:creator>
  <cp:lastModifiedBy>Dello, M.G.H. (Manon)</cp:lastModifiedBy>
  <cp:revision>77</cp:revision>
  <cp:lastPrinted>2016-02-04T09:57:45Z</cp:lastPrinted>
  <dcterms:created xsi:type="dcterms:W3CDTF">2016-02-26T09:48:52Z</dcterms:created>
  <dcterms:modified xsi:type="dcterms:W3CDTF">2024-11-18T15:05:06Z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0x01010043F101E39588214FB437667229C7329D</vt:lpwstr>
  </property>
</Properties>
</file>