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59" r:id="rId6"/>
    <p:sldId id="272" r:id="rId7"/>
    <p:sldId id="258" r:id="rId8"/>
    <p:sldId id="265" r:id="rId9"/>
    <p:sldId id="260" r:id="rId10"/>
    <p:sldId id="267" r:id="rId11"/>
    <p:sldId id="261" r:id="rId12"/>
    <p:sldId id="262" r:id="rId13"/>
    <p:sldId id="264" r:id="rId14"/>
    <p:sldId id="268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FFCC66"/>
    <a:srgbClr val="FF9900"/>
    <a:srgbClr val="005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 autoAdjust="0"/>
    <p:restoredTop sz="90929"/>
  </p:normalViewPr>
  <p:slideViewPr>
    <p:cSldViewPr>
      <p:cViewPr varScale="1">
        <p:scale>
          <a:sx n="126" d="100"/>
          <a:sy n="126" d="100"/>
        </p:scale>
        <p:origin x="31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ntein.grp\files\users\e.schmitz\Ellen\Transfusie\Hemovigilantie\TR%20Q1Q2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ntein.grp\files\users\e.schmitz\Ellen\Transfusie\Hemovigilantie\TR%20Q1Q2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explosion val="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70-4841-8AB4-5AB5975345B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70-4841-8AB4-5AB5975345B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70-4841-8AB4-5AB5975345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70-4841-8AB4-5AB5975345B8}"/>
                </c:ext>
              </c:extLst>
            </c:dLbl>
            <c:dLbl>
              <c:idx val="1"/>
              <c:layout>
                <c:manualLayout>
                  <c:x val="-3.4153543307086616E-3"/>
                  <c:y val="6.664640724280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70-4841-8AB4-5AB5975345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33333333333329E-2"/>
                      <c:h val="7.8868195027279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70-4841-8AB4-5AB597534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Blad1!$B$3:$B$5</c:f>
              <c:strCache>
                <c:ptCount val="3"/>
                <c:pt idx="0">
                  <c:v>Erytrocyten</c:v>
                </c:pt>
                <c:pt idx="1">
                  <c:v>Trombocyten</c:v>
                </c:pt>
                <c:pt idx="2">
                  <c:v>Omniplasma</c:v>
                </c:pt>
              </c:strCache>
            </c:strRef>
          </c:cat>
          <c:val>
            <c:numRef>
              <c:f>Blad1!$C$3:$C$5</c:f>
              <c:numCache>
                <c:formatCode>General</c:formatCode>
                <c:ptCount val="3"/>
                <c:pt idx="0">
                  <c:v>1556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70-4841-8AB4-5AB597534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8214254375778"/>
          <c:w val="0.9916666666666667"/>
          <c:h val="9.359628000846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849704952355008E-2"/>
          <c:y val="0"/>
          <c:w val="0.82727135301273635"/>
          <c:h val="0.68386349929372925"/>
        </c:manualLayout>
      </c:layout>
      <c:ofPieChart>
        <c:ofPieType val="pie"/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72-4501-8E47-B32795FC23B7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72-4501-8E47-B32795FC23B7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72-4501-8E47-B32795FC23B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72-4501-8E47-B32795FC23B7}"/>
              </c:ext>
            </c:extLst>
          </c:dPt>
          <c:dPt>
            <c:idx val="4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572-4501-8E47-B32795FC23B7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572-4501-8E47-B32795FC23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Blad1!$D$15:$D$18</c:f>
              <c:strCache>
                <c:ptCount val="4"/>
                <c:pt idx="0">
                  <c:v>Geen transfusiereactie</c:v>
                </c:pt>
                <c:pt idx="1">
                  <c:v>Milde afwijking </c:v>
                </c:pt>
                <c:pt idx="2">
                  <c:v>Matig/ernstige afwijkingen</c:v>
                </c:pt>
                <c:pt idx="3">
                  <c:v>Overige incidenten </c:v>
                </c:pt>
              </c:strCache>
            </c:strRef>
          </c:cat>
          <c:val>
            <c:numRef>
              <c:f>Blad1!$E$15:$E$18</c:f>
              <c:numCache>
                <c:formatCode>General</c:formatCode>
                <c:ptCount val="4"/>
                <c:pt idx="0">
                  <c:v>1485</c:v>
                </c:pt>
                <c:pt idx="1">
                  <c:v>51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72-4501-8E47-B32795FC23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ercent"/>
        <c:splitPos val="1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474776951628442E-2"/>
          <c:y val="0.71535801577602487"/>
          <c:w val="0.44889171858397497"/>
          <c:h val="0.28464198422397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7-4134-9FD5-DE11F9FE799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7-4134-9FD5-DE11F9FE799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57-4134-9FD5-DE11F9FE799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B57-4134-9FD5-DE11F9FE7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Blad2!$A$14:$A$16</c:f>
              <c:strCache>
                <c:ptCount val="3"/>
                <c:pt idx="0">
                  <c:v>TR gezien en gemeld</c:v>
                </c:pt>
                <c:pt idx="1">
                  <c:v>TR gezien, niet gemeld</c:v>
                </c:pt>
                <c:pt idx="2">
                  <c:v>TR niet gezien, niet gemeld</c:v>
                </c:pt>
              </c:strCache>
            </c:strRef>
          </c:cat>
          <c:val>
            <c:numRef>
              <c:f>Blad2!$C$14:$C$16</c:f>
              <c:numCache>
                <c:formatCode>0%</c:formatCode>
                <c:ptCount val="3"/>
                <c:pt idx="0">
                  <c:v>0.2</c:v>
                </c:pt>
                <c:pt idx="1">
                  <c:v>0.04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57-4134-9FD5-DE11F9FE7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F-4F58-BC25-6C4216AC58B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F-4F58-BC25-6C4216AC58B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8F-4F58-BC25-6C4216AC58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Blad2!$A$8:$A$10</c:f>
              <c:strCache>
                <c:ptCount val="3"/>
                <c:pt idx="0">
                  <c:v>matig/ernstig</c:v>
                </c:pt>
                <c:pt idx="1">
                  <c:v>overig</c:v>
                </c:pt>
                <c:pt idx="2">
                  <c:v>mild</c:v>
                </c:pt>
              </c:strCache>
            </c:strRef>
          </c:cat>
          <c:val>
            <c:numRef>
              <c:f>Blad2!$D$8:$D$10</c:f>
              <c:numCache>
                <c:formatCode>0.0%</c:formatCode>
                <c:ptCount val="3"/>
                <c:pt idx="0">
                  <c:v>0.01</c:v>
                </c:pt>
                <c:pt idx="1">
                  <c:v>3.0000000000000001E-3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8F-4F58-BC25-6C4216AC5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2-4416-A68A-1A3C5F79834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2-4416-A68A-1A3C5F79834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2-4416-A68A-1A3C5F798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Blad2!$A$8:$A$10</c:f>
              <c:strCache>
                <c:ptCount val="3"/>
                <c:pt idx="0">
                  <c:v>matig/ernstig</c:v>
                </c:pt>
                <c:pt idx="1">
                  <c:v>overig</c:v>
                </c:pt>
                <c:pt idx="2">
                  <c:v>mild</c:v>
                </c:pt>
              </c:strCache>
            </c:strRef>
          </c:cat>
          <c:val>
            <c:numRef>
              <c:f>Blad2!$C$8:$C$10</c:f>
              <c:numCache>
                <c:formatCode>0.0%</c:formatCode>
                <c:ptCount val="3"/>
                <c:pt idx="0">
                  <c:v>1.2311901504787962E-2</c:v>
                </c:pt>
                <c:pt idx="1">
                  <c:v>5.4719562243502051E-3</c:v>
                </c:pt>
                <c:pt idx="2">
                  <c:v>2.188782489740082E-2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D2-4416-A68A-1A3C5F798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6-4C4D-8EAF-B8D08FA892F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06-4C4D-8EAF-B8D08FA892F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06-4C4D-8EAF-B8D08FA892F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D06-4C4D-8EAF-B8D08FA89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Blad2!$A$14:$A$16</c:f>
              <c:strCache>
                <c:ptCount val="3"/>
                <c:pt idx="0">
                  <c:v>TR gezien en gemeld</c:v>
                </c:pt>
                <c:pt idx="1">
                  <c:v>TR gezien, niet gemeld</c:v>
                </c:pt>
                <c:pt idx="2">
                  <c:v>TR niet gezien, niet gemeld</c:v>
                </c:pt>
              </c:strCache>
            </c:strRef>
          </c:cat>
          <c:val>
            <c:numRef>
              <c:f>Blad2!$E$14:$E$16</c:f>
              <c:numCache>
                <c:formatCode>0%</c:formatCode>
                <c:ptCount val="3"/>
                <c:pt idx="0">
                  <c:v>6.0606060606060608E-2</c:v>
                </c:pt>
                <c:pt idx="1">
                  <c:v>0.12121212121212122</c:v>
                </c:pt>
                <c:pt idx="2">
                  <c:v>0.81818181818181823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6-4C4D-8EAF-B8D08FA89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DC4C4-41BA-4A0D-BB99-721BF8BDF05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BB73-2A89-4CD0-805B-3F19B552E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59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1200" dirty="0">
                <a:latin typeface="Verdana" panose="020B0604030504040204" pitchFamily="34" charset="0"/>
              </a:rPr>
              <a:t>Zeer veilig in Nederland</a:t>
            </a:r>
          </a:p>
          <a:p>
            <a:pPr eaLnBrk="1" hangingPunct="1"/>
            <a:r>
              <a:rPr lang="nl-NL" altLang="nl-NL" sz="1200" dirty="0">
                <a:latin typeface="Verdana" panose="020B0604030504040204" pitchFamily="34" charset="0"/>
              </a:rPr>
              <a:t>Echter nooit zonder risico…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BB73-2A89-4CD0-805B-3F19B552E82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95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1200" dirty="0">
                <a:latin typeface="Verdana" panose="020B0604030504040204" pitchFamily="34" charset="0"/>
                <a:sym typeface="Wingdings" panose="05000000000000000000" pitchFamily="2" charset="2"/>
              </a:rPr>
              <a:t>(behalve geïsoleerde tensiedalingen tussen 20-30 </a:t>
            </a:r>
            <a:r>
              <a:rPr lang="nl-NL" altLang="nl-NL" sz="1200" dirty="0" err="1">
                <a:latin typeface="Verdana" panose="020B0604030504040204" pitchFamily="34" charset="0"/>
                <a:sym typeface="Wingdings" panose="05000000000000000000" pitchFamily="2" charset="2"/>
              </a:rPr>
              <a:t>mmHg</a:t>
            </a:r>
            <a:r>
              <a:rPr lang="nl-NL" altLang="nl-NL" sz="1200" dirty="0">
                <a:latin typeface="Verdana" panose="020B0604030504040204" pitchFamily="34" charset="0"/>
                <a:sym typeface="Wingdings" panose="05000000000000000000" pitchFamily="2" charset="2"/>
              </a:rPr>
              <a:t>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BB73-2A89-4CD0-805B-3F19B552E82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79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Imputabiliteit</a:t>
            </a:r>
            <a:r>
              <a:rPr lang="nl-NL" dirty="0"/>
              <a:t> niet meegenomen &gt; alle afwijkingen zijn beschouwd als mogelijke </a:t>
            </a:r>
            <a:r>
              <a:rPr lang="nl-NL" dirty="0" err="1"/>
              <a:t>TR’s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BB73-2A89-4CD0-805B-3F19B552E82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71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Imputabiliteit</a:t>
            </a:r>
            <a:r>
              <a:rPr lang="nl-NL" dirty="0"/>
              <a:t> niet meegenomen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BB73-2A89-4CD0-805B-3F19B552E82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91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0D4D-8970-4748-A63E-B46792F8BE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62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BF04-0DCE-45B7-A7F2-11740FA108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53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42AD-5FDC-47FE-A209-90D5989C52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272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38F0-63B9-45EF-B36A-7B80C46814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44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0EB6-888F-42A6-BBCA-F31DE9E3B4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982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E727-824C-4D4A-ADB9-9A6787D182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192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7240-F4B5-4C18-AF86-FF51F260257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394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99F3-694E-4328-AB12-74A8356A32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34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FA2C-922A-4555-A832-FE5FF95A0EE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60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540E-E3B7-4D82-8618-30EB034B3D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42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CE68-4C69-4B79-AB15-223E8EB8BA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466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76DA0FF-2B92-449D-8F78-92855645B25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pnet.nl/wp-content/uploads/2023/11/TRIPKernpuntenHemo2022PP-HR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dirty="0">
                <a:solidFill>
                  <a:srgbClr val="005C95"/>
                </a:solidFill>
                <a:latin typeface="Verdana" panose="020B0604030504040204" pitchFamily="34" charset="0"/>
              </a:rPr>
              <a:t>Retrospectieve controle van transfusiegegevens </a:t>
            </a:r>
            <a:br>
              <a:rPr lang="nl-NL" altLang="nl-NL" sz="3200" b="1" dirty="0">
                <a:solidFill>
                  <a:srgbClr val="005C95"/>
                </a:solidFill>
                <a:latin typeface="Verdana" panose="020B0604030504040204" pitchFamily="34" charset="0"/>
              </a:rPr>
            </a:br>
            <a:r>
              <a:rPr lang="nl-NL" altLang="nl-NL" sz="3200" b="1" dirty="0">
                <a:solidFill>
                  <a:srgbClr val="005C95"/>
                </a:solidFill>
                <a:latin typeface="Verdana" panose="020B0604030504040204" pitchFamily="34" charset="0"/>
              </a:rPr>
              <a:t>voor opsporing van gemiste transfusiereacties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6329" y="4403128"/>
            <a:ext cx="6858000" cy="1402136"/>
          </a:xfrm>
        </p:spPr>
        <p:txBody>
          <a:bodyPr/>
          <a:lstStyle/>
          <a:p>
            <a:pPr algn="l" eaLnBrk="1" hangingPunct="1"/>
            <a:r>
              <a:rPr lang="nl-NL" altLang="nl-NL" sz="1800" dirty="0">
                <a:latin typeface="Verdana" panose="020B0604030504040204" pitchFamily="34" charset="0"/>
              </a:rPr>
              <a:t>Ellen Schmitz</a:t>
            </a:r>
          </a:p>
          <a:p>
            <a:pPr algn="l" eaLnBrk="1" hangingPunct="1"/>
            <a:r>
              <a:rPr lang="nl-NL" altLang="nl-NL" sz="1600" i="1" dirty="0">
                <a:latin typeface="Verdana" panose="020B0604030504040204" pitchFamily="34" charset="0"/>
              </a:rPr>
              <a:t>klinisch chemicus, hemovigilantiefunctionaris</a:t>
            </a:r>
          </a:p>
          <a:p>
            <a:pPr algn="l"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</a:rPr>
              <a:t>Nancy van de Laak</a:t>
            </a:r>
          </a:p>
          <a:p>
            <a:pPr algn="l" eaLnBrk="1" hangingPunct="1"/>
            <a:r>
              <a:rPr lang="nl-NL" altLang="nl-NL" sz="1600" i="1" dirty="0">
                <a:latin typeface="Verdana" panose="020B0604030504040204" pitchFamily="34" charset="0"/>
              </a:rPr>
              <a:t>verpleegkundige, hemovigilantiemedewerker</a:t>
            </a:r>
          </a:p>
          <a:p>
            <a:pPr eaLnBrk="1" hangingPunct="1"/>
            <a:endParaRPr lang="nl-NL" altLang="nl-NL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443C06-59C7-4441-BE95-DB4467FD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2000"/>
            <a:ext cx="2303719" cy="530120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Constatering en melding van reacties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D0AA79E-58D5-4355-9D1E-97321C3C9DCA}"/>
              </a:ext>
            </a:extLst>
          </p:cNvPr>
          <p:cNvSpPr txBox="1"/>
          <p:nvPr/>
        </p:nvSpPr>
        <p:spPr>
          <a:xfrm>
            <a:off x="4716016" y="2204864"/>
            <a:ext cx="399593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Er zijn géén matig/ernstige transfusiereacties gemist waarop klinisch gehandeld had moeten worden.</a:t>
            </a:r>
          </a:p>
          <a:p>
            <a:pPr eaLnBrk="1" hangingPunct="1"/>
            <a:endParaRPr lang="nl-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Echter, melding van mogelijke (vooral milde) transfusiereacties werd meestal niet gedaan.</a:t>
            </a:r>
          </a:p>
          <a:p>
            <a:pPr eaLnBrk="1" hangingPunct="1"/>
            <a:endParaRPr lang="nl-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1600" b="1" dirty="0">
                <a:latin typeface="Verdana" panose="020B0604030504040204" pitchFamily="34" charset="0"/>
              </a:rPr>
              <a:t>Conclusie:</a:t>
            </a:r>
          </a:p>
          <a:p>
            <a:pPr marL="0" indent="0" eaLnBrk="1" hangingPunct="1">
              <a:buNone/>
            </a:pPr>
            <a:r>
              <a:rPr lang="nl-NL" altLang="nl-NL" sz="1600" dirty="0">
                <a:latin typeface="Verdana" panose="020B0604030504040204" pitchFamily="34" charset="0"/>
              </a:rPr>
              <a:t>Er is in ons ziekenhuis onderrapportage van (mogelijke) milde transfusiereacties</a:t>
            </a:r>
          </a:p>
        </p:txBody>
      </p:sp>
    </p:spTree>
    <p:extLst>
      <p:ext uri="{BB962C8B-B14F-4D97-AF65-F5344CB8AC3E}">
        <p14:creationId xmlns:p14="http://schemas.microsoft.com/office/powerpoint/2010/main" val="26348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Actiepunten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000" dirty="0">
              <a:latin typeface="Verdana" panose="020B0604030504040204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5C3B4AF-8EAB-4E27-B90B-977E71FF2682}"/>
              </a:ext>
            </a:extLst>
          </p:cNvPr>
          <p:cNvSpPr/>
          <p:nvPr/>
        </p:nvSpPr>
        <p:spPr>
          <a:xfrm>
            <a:off x="775317" y="2204864"/>
            <a:ext cx="7593370" cy="92451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5A1938F-65A8-4754-9A4A-43F381237301}"/>
              </a:ext>
            </a:extLst>
          </p:cNvPr>
          <p:cNvSpPr txBox="1"/>
          <p:nvPr/>
        </p:nvSpPr>
        <p:spPr>
          <a:xfrm>
            <a:off x="1792448" y="2374732"/>
            <a:ext cx="6506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Actiepunt 1: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Melding van mogelijke transfusiereacties makkelijker maken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9712291F-F438-47A1-84A1-586C73767C5E}"/>
              </a:ext>
            </a:extLst>
          </p:cNvPr>
          <p:cNvSpPr/>
          <p:nvPr/>
        </p:nvSpPr>
        <p:spPr>
          <a:xfrm>
            <a:off x="775315" y="3254776"/>
            <a:ext cx="7593370" cy="92451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7E9151C-DDD5-4033-B7E6-BEE8E78B4FCF}"/>
              </a:ext>
            </a:extLst>
          </p:cNvPr>
          <p:cNvSpPr/>
          <p:nvPr/>
        </p:nvSpPr>
        <p:spPr>
          <a:xfrm>
            <a:off x="775315" y="4304688"/>
            <a:ext cx="7593370" cy="92451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62C4AB1-EAE1-4E0B-B5A3-54A813DF956E}"/>
              </a:ext>
            </a:extLst>
          </p:cNvPr>
          <p:cNvSpPr txBox="1"/>
          <p:nvPr/>
        </p:nvSpPr>
        <p:spPr>
          <a:xfrm>
            <a:off x="1798702" y="3424644"/>
            <a:ext cx="6569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Actiepunt 2: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Scholing over transfusiereacties geven aan arts(assistent)en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CA80C7D-23C7-4D57-BDC5-9BDB4AD1B3C9}"/>
              </a:ext>
            </a:extLst>
          </p:cNvPr>
          <p:cNvSpPr txBox="1"/>
          <p:nvPr/>
        </p:nvSpPr>
        <p:spPr>
          <a:xfrm>
            <a:off x="1781197" y="4471725"/>
            <a:ext cx="6373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Actiepunt </a:t>
            </a:r>
            <a:r>
              <a:rPr lang="nl-NL" sz="1600" b="1" kern="0" dirty="0">
                <a:solidFill>
                  <a:prstClr val="black"/>
                </a:solidFill>
                <a:ea typeface="Verdana" panose="020B0604030504040204" pitchFamily="34" charset="0"/>
                <a:cs typeface="Lucida Sans Unicode" panose="020B0602030504020204" pitchFamily="34" charset="0"/>
              </a:rPr>
              <a:t>3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Lucida Sans Unicode" panose="020B0602030504020204" pitchFamily="34" charset="0"/>
              </a:rPr>
              <a:t>Afwijkingen rondom transfusies actief blijven monitoren</a:t>
            </a:r>
          </a:p>
        </p:txBody>
      </p:sp>
      <p:pic>
        <p:nvPicPr>
          <p:cNvPr id="3" name="Graphic 2" descr="Controlelijst met effen opvulling">
            <a:extLst>
              <a:ext uri="{FF2B5EF4-FFF2-40B4-BE49-F238E27FC236}">
                <a16:creationId xmlns:a16="http://schemas.microsoft.com/office/drawing/2014/main" id="{8176C8EE-3E23-417D-889F-80013B54C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109" y="2363212"/>
            <a:ext cx="651138" cy="651138"/>
          </a:xfrm>
          <a:prstGeom prst="rect">
            <a:avLst/>
          </a:prstGeom>
        </p:spPr>
      </p:pic>
      <p:pic>
        <p:nvPicPr>
          <p:cNvPr id="17" name="Graphic 16" descr="Klaslokaal met effen opvulling">
            <a:extLst>
              <a:ext uri="{FF2B5EF4-FFF2-40B4-BE49-F238E27FC236}">
                <a16:creationId xmlns:a16="http://schemas.microsoft.com/office/drawing/2014/main" id="{39D667D7-F56B-4B37-991B-22C26D149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108" y="3385348"/>
            <a:ext cx="651138" cy="651138"/>
          </a:xfrm>
          <a:prstGeom prst="rect">
            <a:avLst/>
          </a:prstGeom>
        </p:spPr>
      </p:pic>
      <p:pic>
        <p:nvPicPr>
          <p:cNvPr id="19" name="Graphic 18" descr="Vergrootglas met effen opvulling">
            <a:extLst>
              <a:ext uri="{FF2B5EF4-FFF2-40B4-BE49-F238E27FC236}">
                <a16:creationId xmlns:a16="http://schemas.microsoft.com/office/drawing/2014/main" id="{65A78E67-704F-4631-B56F-272D90C97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665" y="4471725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3F4D2F4-EE15-4091-BCA8-7DCCDD0572DD}"/>
              </a:ext>
            </a:extLst>
          </p:cNvPr>
          <p:cNvSpPr/>
          <p:nvPr/>
        </p:nvSpPr>
        <p:spPr>
          <a:xfrm>
            <a:off x="-108520" y="6021288"/>
            <a:ext cx="936103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354102BD-81F4-41A6-A67D-84D98D2B6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986237"/>
              </p:ext>
            </p:extLst>
          </p:nvPr>
        </p:nvGraphicFramePr>
        <p:xfrm>
          <a:off x="5676297" y="4005064"/>
          <a:ext cx="2707663" cy="264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Verbeteringen?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42475" y="1700808"/>
            <a:ext cx="3405589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Mogelijke transfusiereacties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F49AF-18E2-4FC7-A5B2-8EB515F4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8328" y="1700808"/>
            <a:ext cx="3238128" cy="411480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Melding transfusiereacties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9BEA27-77CA-44A7-A9D3-8624E68FC2C2}"/>
              </a:ext>
            </a:extLst>
          </p:cNvPr>
          <p:cNvSpPr txBox="1"/>
          <p:nvPr/>
        </p:nvSpPr>
        <p:spPr>
          <a:xfrm>
            <a:off x="624875" y="2996953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A590D1-1E05-44A0-B0FE-89579854D5D5}"/>
              </a:ext>
            </a:extLst>
          </p:cNvPr>
          <p:cNvSpPr txBox="1"/>
          <p:nvPr/>
        </p:nvSpPr>
        <p:spPr>
          <a:xfrm>
            <a:off x="613653" y="4509120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/>
              <a:t>Q1/Q2</a:t>
            </a:r>
          </a:p>
          <a:p>
            <a:pPr algn="ctr"/>
            <a:r>
              <a:rPr lang="nl-NL" dirty="0"/>
              <a:t>2024</a:t>
            </a:r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8EB0A66B-14AF-46FD-80D9-85149505E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167860"/>
              </p:ext>
            </p:extLst>
          </p:nvPr>
        </p:nvGraphicFramePr>
        <p:xfrm>
          <a:off x="1691679" y="2204865"/>
          <a:ext cx="3289927" cy="188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EF115B47-6178-4141-B89E-70D0282ED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00639"/>
              </p:ext>
            </p:extLst>
          </p:nvPr>
        </p:nvGraphicFramePr>
        <p:xfrm>
          <a:off x="1691680" y="4005064"/>
          <a:ext cx="3289926" cy="215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FF6E3AC4-7E29-4E7F-BAD9-3AA70E9A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597512"/>
              </p:ext>
            </p:extLst>
          </p:nvPr>
        </p:nvGraphicFramePr>
        <p:xfrm>
          <a:off x="5676297" y="2204864"/>
          <a:ext cx="2712128" cy="188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Ovaal 6">
            <a:extLst>
              <a:ext uri="{FF2B5EF4-FFF2-40B4-BE49-F238E27FC236}">
                <a16:creationId xmlns:a16="http://schemas.microsoft.com/office/drawing/2014/main" id="{71CA4571-0045-4A21-A252-9B259C712293}"/>
              </a:ext>
            </a:extLst>
          </p:cNvPr>
          <p:cNvSpPr/>
          <p:nvPr/>
        </p:nvSpPr>
        <p:spPr>
          <a:xfrm>
            <a:off x="3084642" y="2891036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4,6%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E12EF5A2-62FA-42FF-9961-3CF4D211D16F}"/>
              </a:ext>
            </a:extLst>
          </p:cNvPr>
          <p:cNvSpPr/>
          <p:nvPr/>
        </p:nvSpPr>
        <p:spPr>
          <a:xfrm>
            <a:off x="3082692" y="4698010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4,0%</a:t>
            </a:r>
          </a:p>
        </p:txBody>
      </p:sp>
    </p:spTree>
    <p:extLst>
      <p:ext uri="{BB962C8B-B14F-4D97-AF65-F5344CB8AC3E}">
        <p14:creationId xmlns:p14="http://schemas.microsoft.com/office/powerpoint/2010/main" val="37038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7" grpId="0">
        <p:bldAsOne/>
      </p:bldGraphic>
      <p:bldP spid="3" grpId="0" build="p"/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Conclusie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0364" y="1757576"/>
            <a:ext cx="7986092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Melding van mogelijke transfusiereacties gaat beter!</a:t>
            </a:r>
          </a:p>
          <a:p>
            <a:pPr marL="0" indent="0" eaLnBrk="1" hangingPunct="1">
              <a:buNone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Nog steeds onderrapportage van mogelijke milde transfusiereacties</a:t>
            </a: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89225" algn="l"/>
              </a:tabLst>
            </a:pPr>
            <a:r>
              <a:rPr lang="nl-NL" altLang="nl-NL" sz="1800" dirty="0">
                <a:latin typeface="Verdana" panose="020B0604030504040204" pitchFamily="34" charset="0"/>
              </a:rPr>
              <a:t>Scholing</a:t>
            </a: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89225" algn="l"/>
              </a:tabLst>
            </a:pPr>
            <a:r>
              <a:rPr lang="nl-NL" altLang="nl-NL" sz="1800" dirty="0">
                <a:latin typeface="Verdana" panose="020B0604030504040204" pitchFamily="34" charset="0"/>
              </a:rPr>
              <a:t>Monitoring </a:t>
            </a:r>
          </a:p>
          <a:p>
            <a:pPr marL="0" indent="0" eaLnBrk="1" hangingPunct="1">
              <a:buNone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3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Transfusiereacties Q1/Q2 2024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C719ED9-8A99-49A7-8EE3-89B0C1A15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90915"/>
              </p:ext>
            </p:extLst>
          </p:nvPr>
        </p:nvGraphicFramePr>
        <p:xfrm>
          <a:off x="685800" y="2636912"/>
          <a:ext cx="7262622" cy="1876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3901">
                  <a:extLst>
                    <a:ext uri="{9D8B030D-6E8A-4147-A177-3AD203B41FA5}">
                      <a16:colId xmlns:a16="http://schemas.microsoft.com/office/drawing/2014/main" val="3866638483"/>
                    </a:ext>
                  </a:extLst>
                </a:gridCol>
                <a:gridCol w="2523871">
                  <a:extLst>
                    <a:ext uri="{9D8B030D-6E8A-4147-A177-3AD203B41FA5}">
                      <a16:colId xmlns:a16="http://schemas.microsoft.com/office/drawing/2014/main" val="40491993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959765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Symptomen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TRIP categorie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Aantal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3801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tempstijging 1-2 graden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NHTR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5540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tempstijging 1-2 graden + ander symptoom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NHTR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4045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tempstijging ≥2 graden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post-transfusie </a:t>
                      </a:r>
                      <a:r>
                        <a:rPr lang="nl-NL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bacteriëmie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1017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tensiestijging &gt;30mmHg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overig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0785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zak/venflon gesneuveld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overig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3436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verkeerd uitgangs-Hb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overig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4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7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63511B6-729A-4B53-9065-65F5780E6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35053"/>
              </p:ext>
            </p:extLst>
          </p:nvPr>
        </p:nvGraphicFramePr>
        <p:xfrm>
          <a:off x="349091" y="1484784"/>
          <a:ext cx="8445818" cy="41147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50396">
                  <a:extLst>
                    <a:ext uri="{9D8B030D-6E8A-4147-A177-3AD203B41FA5}">
                      <a16:colId xmlns:a16="http://schemas.microsoft.com/office/drawing/2014/main" val="3531614175"/>
                    </a:ext>
                  </a:extLst>
                </a:gridCol>
                <a:gridCol w="2795422">
                  <a:extLst>
                    <a:ext uri="{9D8B030D-6E8A-4147-A177-3AD203B41FA5}">
                      <a16:colId xmlns:a16="http://schemas.microsoft.com/office/drawing/2014/main" val="1264501568"/>
                    </a:ext>
                  </a:extLst>
                </a:gridCol>
              </a:tblGrid>
              <a:tr h="658610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lang="nl-N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Disclosur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belange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spreker voor onderwijsbijeenkomst van kennisplatform transfusiegeneeskunde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3336"/>
                  </a:ext>
                </a:extLst>
              </a:tr>
              <a:tr h="393180">
                <a:tc gridSpan="2">
                  <a:txBody>
                    <a:bodyPr/>
                    <a:lstStyle/>
                    <a:p>
                      <a:r>
                        <a:rPr lang="nl-N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Naam: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Ellen Schmitz</a:t>
                      </a:r>
                      <a:endParaRPr lang="nl-NL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57153"/>
                  </a:ext>
                </a:extLst>
              </a:tr>
              <a:tr h="614587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45"/>
                        </a:spcBef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1614805">
                        <a:spcAft>
                          <a:spcPts val="0"/>
                        </a:spcAft>
                      </a:pPr>
                      <a:r>
                        <a:rPr lang="en-US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Gee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(potentiële) belangenverstrengeling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33331"/>
                  </a:ext>
                </a:extLst>
              </a:tr>
              <a:tr h="55632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17780">
                        <a:lnSpc>
                          <a:spcPts val="2530"/>
                        </a:lnSpc>
                        <a:spcAft>
                          <a:spcPts val="0"/>
                        </a:spcAft>
                      </a:pP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Voo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bijeenkoms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mogelijk relevant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4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relatie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5"/>
                        </a:spcBef>
                      </a:pPr>
                      <a:r>
                        <a:rPr lang="nl-NL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nl-N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92075" indent="0"/>
                      <a:r>
                        <a:rPr lang="en-US" sz="1500" b="1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Bedrijfsnamen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89799"/>
                  </a:ext>
                </a:extLst>
              </a:tr>
              <a:tr h="18921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690"/>
                        </a:lnSpc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Sponsorin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onderzoeksgel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marR="376555" lvl="0" indent="-342900">
                        <a:lnSpc>
                          <a:spcPts val="253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Honorariu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ander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(financiële) vergoeding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2640"/>
                        </a:lnSpc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Aandeelhoude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2695"/>
                        </a:lnSpc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Ander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relatie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namelij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45"/>
                        </a:spcBef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/>
                      <a:r>
                        <a:rPr lang="en-US" sz="15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/>
                      <a:r>
                        <a:rPr lang="en-US" sz="15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lnSpc>
                          <a:spcPts val="2695"/>
                        </a:lnSpc>
                      </a:pPr>
                      <a:r>
                        <a:rPr lang="en-US" sz="15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4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9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nl-NL" altLang="nl-NL" sz="2000" dirty="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 descr="People Hands Up Vector Art, Icons, and Graphics for Free Download">
            <a:extLst>
              <a:ext uri="{FF2B5EF4-FFF2-40B4-BE49-F238E27FC236}">
                <a16:creationId xmlns:a16="http://schemas.microsoft.com/office/drawing/2014/main" id="{2F53365B-870C-460B-A828-2FBE99D5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3156381"/>
            <a:ext cx="4860032" cy="29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0195548E-4291-49F8-A3D9-044FF4BC94F5}"/>
              </a:ext>
            </a:extLst>
          </p:cNvPr>
          <p:cNvSpPr/>
          <p:nvPr/>
        </p:nvSpPr>
        <p:spPr>
          <a:xfrm flipH="1">
            <a:off x="686841" y="1196752"/>
            <a:ext cx="3600400" cy="1807994"/>
          </a:xfrm>
          <a:prstGeom prst="wedgeEllipse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104A03-34DC-4448-BE83-75E076B7E058}"/>
              </a:ext>
            </a:extLst>
          </p:cNvPr>
          <p:cNvSpPr txBox="1"/>
          <p:nvPr/>
        </p:nvSpPr>
        <p:spPr>
          <a:xfrm>
            <a:off x="827584" y="155312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Wie is er actief bezig met melden/verwerken van transfusiereacties?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CE182A5-E061-4FA5-9CA0-8AD2A942838E}"/>
              </a:ext>
            </a:extLst>
          </p:cNvPr>
          <p:cNvSpPr/>
          <p:nvPr/>
        </p:nvSpPr>
        <p:spPr>
          <a:xfrm>
            <a:off x="4563001" y="1563009"/>
            <a:ext cx="3744416" cy="2163905"/>
          </a:xfrm>
          <a:prstGeom prst="wedgeEllipse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CC6698-8F81-4173-A7DD-8F5A16EF1647}"/>
              </a:ext>
            </a:extLst>
          </p:cNvPr>
          <p:cNvSpPr txBox="1"/>
          <p:nvPr/>
        </p:nvSpPr>
        <p:spPr>
          <a:xfrm>
            <a:off x="4780066" y="1829353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Wie denk dat alle (mogelijke) transfusiereacties gemeld worden in jouw ziekenhuis?</a:t>
            </a:r>
          </a:p>
        </p:txBody>
      </p:sp>
    </p:spTree>
    <p:extLst>
      <p:ext uri="{BB962C8B-B14F-4D97-AF65-F5344CB8AC3E}">
        <p14:creationId xmlns:p14="http://schemas.microsoft.com/office/powerpoint/2010/main" val="1546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34C8B1E-3591-483A-9DA8-A84F695A9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17" t="34581" r="5982" b="13792"/>
          <a:stretch/>
        </p:blipFill>
        <p:spPr>
          <a:xfrm>
            <a:off x="755576" y="2132856"/>
            <a:ext cx="2898252" cy="249377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Transfusiereacties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0FE3AA8-CA3F-4FE3-8F0B-6365242E4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276872"/>
            <a:ext cx="4318248" cy="38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2022:</a:t>
            </a:r>
          </a:p>
          <a:p>
            <a:pPr eaLnBrk="1" hangingPunct="1">
              <a:buFontTx/>
              <a:buChar char="-"/>
            </a:pPr>
            <a:r>
              <a:rPr lang="nl-NL" altLang="nl-NL" sz="1800" dirty="0">
                <a:latin typeface="Verdana" panose="020B0604030504040204" pitchFamily="34" charset="0"/>
              </a:rPr>
              <a:t>ca. 500.000 bloedproducten </a:t>
            </a:r>
            <a:r>
              <a:rPr lang="nl-NL" altLang="nl-NL" sz="1800" dirty="0" err="1">
                <a:latin typeface="Verdana" panose="020B0604030504040204" pitchFamily="34" charset="0"/>
              </a:rPr>
              <a:t>getransfundeerd</a:t>
            </a:r>
            <a:endParaRPr lang="nl-NL" altLang="nl-NL" sz="1800" dirty="0"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</a:pPr>
            <a:r>
              <a:rPr lang="nl-NL" altLang="nl-NL" sz="1800" dirty="0">
                <a:latin typeface="Verdana" panose="020B0604030504040204" pitchFamily="34" charset="0"/>
              </a:rPr>
              <a:t>ca. 1300 transfusiereacties gemeld bij TRIP (0,23%)</a:t>
            </a:r>
          </a:p>
          <a:p>
            <a:pPr eaLnBrk="1" hangingPunct="1">
              <a:buFontTx/>
              <a:buChar char="-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FD519C-D5C5-46E5-A9BB-56D68A94B692}"/>
              </a:ext>
            </a:extLst>
          </p:cNvPr>
          <p:cNvSpPr txBox="1"/>
          <p:nvPr/>
        </p:nvSpPr>
        <p:spPr>
          <a:xfrm>
            <a:off x="685800" y="6343273"/>
            <a:ext cx="3576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hlinkClick r:id="rId4"/>
              </a:rPr>
              <a:t>TRIPKernpuntenHemo2022.indd (tripnet.nl)</a:t>
            </a:r>
            <a:endParaRPr lang="nl-NL" sz="1200" dirty="0"/>
          </a:p>
        </p:txBody>
      </p:sp>
      <p:sp>
        <p:nvSpPr>
          <p:cNvPr id="6" name="Explosie: 8 punten 5">
            <a:extLst>
              <a:ext uri="{FF2B5EF4-FFF2-40B4-BE49-F238E27FC236}">
                <a16:creationId xmlns:a16="http://schemas.microsoft.com/office/drawing/2014/main" id="{78500E4F-77B4-4787-8E12-1F517BB2B239}"/>
              </a:ext>
            </a:extLst>
          </p:cNvPr>
          <p:cNvSpPr/>
          <p:nvPr/>
        </p:nvSpPr>
        <p:spPr>
          <a:xfrm>
            <a:off x="1763688" y="2708920"/>
            <a:ext cx="696915" cy="672298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Transfusiereacties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A8C9F6-3304-4AD1-8BBD-EF12D3EBD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17" t="34581" r="5982" b="13792"/>
          <a:stretch/>
        </p:blipFill>
        <p:spPr>
          <a:xfrm>
            <a:off x="755576" y="2132856"/>
            <a:ext cx="2898252" cy="2493772"/>
          </a:xfrm>
          <a:prstGeom prst="rect">
            <a:avLst/>
          </a:prstGeom>
        </p:spPr>
      </p:pic>
      <p:sp>
        <p:nvSpPr>
          <p:cNvPr id="5" name="Explosie: 8 punten 4">
            <a:extLst>
              <a:ext uri="{FF2B5EF4-FFF2-40B4-BE49-F238E27FC236}">
                <a16:creationId xmlns:a16="http://schemas.microsoft.com/office/drawing/2014/main" id="{5C1050E9-5622-4C0A-97DB-7627E6ED6848}"/>
              </a:ext>
            </a:extLst>
          </p:cNvPr>
          <p:cNvSpPr/>
          <p:nvPr/>
        </p:nvSpPr>
        <p:spPr>
          <a:xfrm>
            <a:off x="1763688" y="2708920"/>
            <a:ext cx="696915" cy="672298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ballon: rechthoek 1">
            <a:extLst>
              <a:ext uri="{FF2B5EF4-FFF2-40B4-BE49-F238E27FC236}">
                <a16:creationId xmlns:a16="http://schemas.microsoft.com/office/drawing/2014/main" id="{4A069BB8-4611-4A62-B241-3B30CC14C5B3}"/>
              </a:ext>
            </a:extLst>
          </p:cNvPr>
          <p:cNvSpPr/>
          <p:nvPr/>
        </p:nvSpPr>
        <p:spPr>
          <a:xfrm rot="5400000">
            <a:off x="6285609" y="414536"/>
            <a:ext cx="707886" cy="414889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5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vaak vinden (mogelijke) transfusiereacties plaats? 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B16425C8-4DE9-48B0-BEA5-A5AC1DC65633}"/>
              </a:ext>
            </a:extLst>
          </p:cNvPr>
          <p:cNvSpPr/>
          <p:nvPr/>
        </p:nvSpPr>
        <p:spPr>
          <a:xfrm rot="5400000">
            <a:off x="6508529" y="1321562"/>
            <a:ext cx="707886" cy="414889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5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vaak worden (mogelijke) transfusiereacties herkend? 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AFBD2EB1-111E-4872-9DAD-26EA261F6563}"/>
              </a:ext>
            </a:extLst>
          </p:cNvPr>
          <p:cNvSpPr/>
          <p:nvPr/>
        </p:nvSpPr>
        <p:spPr>
          <a:xfrm rot="5400000">
            <a:off x="6220496" y="2196311"/>
            <a:ext cx="707886" cy="4148896"/>
          </a:xfrm>
          <a:prstGeom prst="wedgeRectCallout">
            <a:avLst/>
          </a:prstGeom>
          <a:solidFill>
            <a:schemeClr val="bg1"/>
          </a:solidFill>
          <a:ln>
            <a:solidFill>
              <a:srgbClr val="005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vaak worden (mogelijke) transfusiereacties gemeld?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214C5C9-6D55-435B-B181-5DF91AE46317}"/>
              </a:ext>
            </a:extLst>
          </p:cNvPr>
          <p:cNvSpPr txBox="1"/>
          <p:nvPr/>
        </p:nvSpPr>
        <p:spPr>
          <a:xfrm>
            <a:off x="1464936" y="5105401"/>
            <a:ext cx="60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ea typeface="Verdana" panose="020B0604030504040204" pitchFamily="34" charset="0"/>
                <a:cs typeface="Lucida Sans Unicode" panose="020B0602030504020204" pitchFamily="34" charset="0"/>
              </a:rPr>
              <a:t>Doel: Onderzoeken of er sprake is van onderrapportage van transfusiereacties</a:t>
            </a:r>
          </a:p>
        </p:txBody>
      </p:sp>
    </p:spTree>
    <p:extLst>
      <p:ext uri="{BB962C8B-B14F-4D97-AF65-F5344CB8AC3E}">
        <p14:creationId xmlns:p14="http://schemas.microsoft.com/office/powerpoint/2010/main" val="3785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Methode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De hemovigilantiemedewerker heeft retrospectief alle bloedtransfusies van 2023 gecontroleerd op afwijkingen. </a:t>
            </a:r>
          </a:p>
          <a:p>
            <a:pPr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Vitale parameters (MEWS) voor, tijdens en na transfusie via ons tabblad ‘bloedtransfusie’ in het EPD (</a:t>
            </a:r>
            <a:r>
              <a:rPr lang="nl-NL" altLang="nl-NL" sz="1800" dirty="0" err="1">
                <a:latin typeface="Verdana" panose="020B0604030504040204" pitchFamily="34" charset="0"/>
                <a:sym typeface="Wingdings" panose="05000000000000000000" pitchFamily="2" charset="2"/>
              </a:rPr>
              <a:t>Hix</a:t>
            </a: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Vaststellen of veranderingen in vitale parameters passen bij een mogelijke transfusiereactie.</a:t>
            </a:r>
          </a:p>
          <a:p>
            <a:pPr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Controleren of afwijkingen volgens het transfusiereactie-protocol gezien en gemeld zijn door de arts/verpleegkundige. Zo niet: terugkoppelen.</a:t>
            </a:r>
          </a:p>
          <a:p>
            <a:pPr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Controleren of er overige incidenten waren.</a:t>
            </a:r>
          </a:p>
          <a:p>
            <a:pPr eaLnBrk="1" hangingPunct="1">
              <a:spcBef>
                <a:spcPts val="1200"/>
              </a:spcBef>
            </a:pPr>
            <a:r>
              <a:rPr lang="nl-NL" altLang="nl-NL" sz="1800" dirty="0">
                <a:latin typeface="Verdana" panose="020B0604030504040204" pitchFamily="34" charset="0"/>
                <a:sym typeface="Wingdings" panose="05000000000000000000" pitchFamily="2" charset="2"/>
              </a:rPr>
              <a:t>Melden van meeste afwijkingen bij TRIP.</a:t>
            </a:r>
          </a:p>
          <a:p>
            <a:pPr marL="0" indent="0" eaLnBrk="1" hangingPunct="1">
              <a:buNone/>
            </a:pPr>
            <a:endParaRPr lang="nl-NL" altLang="nl-NL" sz="1800" dirty="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618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Methode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F04A23-2098-46FB-B3D2-E9721B403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" y="1736897"/>
            <a:ext cx="8432838" cy="369372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F1F5D1F-572B-47ED-8347-B4039EC85AB0}"/>
              </a:ext>
            </a:extLst>
          </p:cNvPr>
          <p:cNvSpPr/>
          <p:nvPr/>
        </p:nvSpPr>
        <p:spPr>
          <a:xfrm>
            <a:off x="3259230" y="2462453"/>
            <a:ext cx="2319392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72A54D8-B274-4E82-A161-FC8506A17009}"/>
              </a:ext>
            </a:extLst>
          </p:cNvPr>
          <p:cNvSpPr/>
          <p:nvPr/>
        </p:nvSpPr>
        <p:spPr>
          <a:xfrm>
            <a:off x="2483768" y="2948651"/>
            <a:ext cx="360040" cy="1203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AF25A50-01B9-43F7-ACF9-15E4C3CA3AF1}"/>
              </a:ext>
            </a:extLst>
          </p:cNvPr>
          <p:cNvSpPr/>
          <p:nvPr/>
        </p:nvSpPr>
        <p:spPr>
          <a:xfrm>
            <a:off x="2490129" y="3466585"/>
            <a:ext cx="360040" cy="250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224C832-BDE9-42EA-AAFC-563579AB446D}"/>
              </a:ext>
            </a:extLst>
          </p:cNvPr>
          <p:cNvSpPr/>
          <p:nvPr/>
        </p:nvSpPr>
        <p:spPr>
          <a:xfrm>
            <a:off x="7308304" y="5045246"/>
            <a:ext cx="360040" cy="1203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80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Transfusiegegevens 2023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064" y="2708920"/>
            <a:ext cx="3310136" cy="3387080"/>
          </a:xfrm>
        </p:spPr>
        <p:txBody>
          <a:bodyPr/>
          <a:lstStyle/>
          <a:p>
            <a:pPr eaLnBrk="1" hangingPunct="1"/>
            <a:r>
              <a:rPr lang="nl-NL" altLang="nl-NL" sz="1800" dirty="0">
                <a:latin typeface="Verdana" panose="020B0604030504040204" pitchFamily="34" charset="0"/>
              </a:rPr>
              <a:t>Erytrocyten: 71 (4,6%)</a:t>
            </a:r>
          </a:p>
          <a:p>
            <a:pPr eaLnBrk="1" hangingPunct="1"/>
            <a:r>
              <a:rPr lang="nl-NL" altLang="nl-NL" sz="1800" dirty="0">
                <a:latin typeface="Verdana" panose="020B0604030504040204" pitchFamily="34" charset="0"/>
              </a:rPr>
              <a:t>Trombocyten: 0</a:t>
            </a:r>
          </a:p>
          <a:p>
            <a:pPr eaLnBrk="1" hangingPunct="1"/>
            <a:r>
              <a:rPr lang="nl-NL" altLang="nl-NL" sz="1800" dirty="0" err="1">
                <a:latin typeface="Verdana" panose="020B0604030504040204" pitchFamily="34" charset="0"/>
              </a:rPr>
              <a:t>Omniplasma</a:t>
            </a:r>
            <a:r>
              <a:rPr lang="nl-NL" altLang="nl-NL" sz="1800" dirty="0">
                <a:latin typeface="Verdana" panose="020B0604030504040204" pitchFamily="34" charset="0"/>
              </a:rPr>
              <a:t>: 0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9CC18BE9-A849-47A5-92E0-7A8FB8EDC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140752"/>
              </p:ext>
            </p:extLst>
          </p:nvPr>
        </p:nvGraphicFramePr>
        <p:xfrm>
          <a:off x="251520" y="2708920"/>
          <a:ext cx="4572000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B8DE37E5-6E67-4C70-B7F7-62BC537D5690}"/>
              </a:ext>
            </a:extLst>
          </p:cNvPr>
          <p:cNvSpPr txBox="1"/>
          <p:nvPr/>
        </p:nvSpPr>
        <p:spPr>
          <a:xfrm>
            <a:off x="974047" y="1844824"/>
            <a:ext cx="312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800" dirty="0"/>
              <a:t>Aantal </a:t>
            </a:r>
            <a:r>
              <a:rPr lang="nl-NL" sz="1800" dirty="0" err="1"/>
              <a:t>getransfundeerde</a:t>
            </a:r>
            <a:r>
              <a:rPr lang="nl-NL" sz="1800" dirty="0"/>
              <a:t> </a:t>
            </a:r>
          </a:p>
          <a:p>
            <a:pPr algn="ctr"/>
            <a:r>
              <a:rPr lang="nl-NL" sz="1800" dirty="0"/>
              <a:t>bloedproducten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EBCF93F-72B4-4477-AAAB-DAD2DD1B96BE}"/>
              </a:ext>
            </a:extLst>
          </p:cNvPr>
          <p:cNvSpPr txBox="1"/>
          <p:nvPr/>
        </p:nvSpPr>
        <p:spPr>
          <a:xfrm>
            <a:off x="5148064" y="2046094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800" dirty="0"/>
              <a:t>Aantal afwijkingen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A913720-DE05-4448-90CA-7A3E35A1B3B7}"/>
              </a:ext>
            </a:extLst>
          </p:cNvPr>
          <p:cNvCxnSpPr/>
          <p:nvPr/>
        </p:nvCxnSpPr>
        <p:spPr>
          <a:xfrm>
            <a:off x="467544" y="2491155"/>
            <a:ext cx="8064896" cy="0"/>
          </a:xfrm>
          <a:prstGeom prst="line">
            <a:avLst/>
          </a:prstGeom>
          <a:ln w="12700">
            <a:solidFill>
              <a:srgbClr val="005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5C95"/>
                </a:solidFill>
                <a:latin typeface="Verdana" panose="020B0604030504040204" pitchFamily="34" charset="0"/>
              </a:rPr>
              <a:t>Gevonden afwijkingen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A748616-D60F-43BC-9D9E-F8E7E67EB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25926"/>
              </p:ext>
            </p:extLst>
          </p:nvPr>
        </p:nvGraphicFramePr>
        <p:xfrm>
          <a:off x="356633" y="1556792"/>
          <a:ext cx="66945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3E9DB7A3-937F-4FA0-95FA-3AF5A2520591}"/>
              </a:ext>
            </a:extLst>
          </p:cNvPr>
          <p:cNvSpPr txBox="1"/>
          <p:nvPr/>
        </p:nvSpPr>
        <p:spPr>
          <a:xfrm>
            <a:off x="5004048" y="4005064"/>
            <a:ext cx="3001143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/>
              <a:t>Meeste milde afwijkingen: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Temperatuurstijging 1-2°C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Tensiedaling 20-30 </a:t>
            </a:r>
            <a:r>
              <a:rPr lang="nl-NL" sz="1400" dirty="0" err="1"/>
              <a:t>mmHg</a:t>
            </a:r>
            <a:endParaRPr lang="nl-NL" sz="1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BB83D0F-35CC-4C14-93BB-469234512AF4}"/>
              </a:ext>
            </a:extLst>
          </p:cNvPr>
          <p:cNvSpPr txBox="1"/>
          <p:nvPr/>
        </p:nvSpPr>
        <p:spPr>
          <a:xfrm>
            <a:off x="5148064" y="4828857"/>
            <a:ext cx="352839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Meeste matig/ernstige afwijkingen: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Tensiestijging 30-40 </a:t>
            </a:r>
            <a:r>
              <a:rPr lang="nl-NL" sz="1400" dirty="0" err="1"/>
              <a:t>mmHg</a:t>
            </a:r>
            <a:endParaRPr lang="nl-NL" sz="1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63A618-72B1-4203-A660-53D01DE4876E}"/>
              </a:ext>
            </a:extLst>
          </p:cNvPr>
          <p:cNvSpPr txBox="1"/>
          <p:nvPr/>
        </p:nvSpPr>
        <p:spPr>
          <a:xfrm>
            <a:off x="5411688" y="5437206"/>
            <a:ext cx="3001143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Meeste overige incidenten: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Infuus subcutaan geprikt</a:t>
            </a:r>
          </a:p>
        </p:txBody>
      </p:sp>
    </p:spTree>
    <p:extLst>
      <p:ext uri="{BB962C8B-B14F-4D97-AF65-F5344CB8AC3E}">
        <p14:creationId xmlns:p14="http://schemas.microsoft.com/office/powerpoint/2010/main" val="27388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ShowRepairView xmlns="http://schemas.microsoft.com/sharepoint/v3" xsi:nil="true"/>
    <xd_ProgID xmlns="http://schemas.microsoft.com/sharepoint/v3" xsi:nil="true"/>
    <Pagina xmlns="71f884a0-649f-4deb-9de5-2b9e6d71b1bd">
      <Value>Presentaties</Value>
    </Pagin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ulier" ma:contentTypeID="0x01010100A3928650021A1B4AA4D1756D6E582775" ma:contentTypeVersion="1" ma:contentTypeDescription="Dit formulier invullen." ma:contentTypeScope="" ma:versionID="3277b86cd646ef1031c95b5d713ce37f">
  <xsd:schema xmlns:xsd="http://www.w3.org/2001/XMLSchema" xmlns:p="http://schemas.microsoft.com/office/2006/metadata/properties" xmlns:ns1="http://schemas.microsoft.com/sharepoint/v3" xmlns:ns2="71f884a0-649f-4deb-9de5-2b9e6d71b1bd" targetNamespace="http://schemas.microsoft.com/office/2006/metadata/properties" ma:root="true" ma:fieldsID="9ca3f2f6203e64cd93b09938733984ba" ns1:_="" ns2:_="">
    <xsd:import namespace="http://schemas.microsoft.com/sharepoint/v3"/>
    <xsd:import namespace="71f884a0-649f-4deb-9de5-2b9e6d71b1bd"/>
    <xsd:element name="properties">
      <xsd:complexType>
        <xsd:sequence>
          <xsd:element name="documentManagement">
            <xsd:complexType>
              <xsd:all>
                <xsd:element ref="ns1:ShowRepairView" minOccurs="0"/>
                <xsd:element ref="ns1:TemplateUrl" minOccurs="0"/>
                <xsd:element ref="ns1:xd_ProgID" minOccurs="0"/>
                <xsd:element ref="ns2:Pagin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ShowRepairView" ma:index="8" nillable="true" ma:displayName="Reparatieweergave tonen" ma:hidden="true" ma:internalName="ShowRepairView">
      <xsd:simpleType>
        <xsd:restriction base="dms:Text"/>
      </xsd:simpleType>
    </xsd:element>
    <xsd:element name="TemplateUrl" ma:index="9" nillable="true" ma:displayName="Sjabloonkoppeling" ma:hidden="true" ma:internalName="TemplateUrl">
      <xsd:simpleType>
        <xsd:restriction base="dms:Text"/>
      </xsd:simpleType>
    </xsd:element>
    <xsd:element name="xd_ProgID" ma:index="10" nillable="true" ma:displayName="HTML-bestandskoppeling" ma:hidden="true" ma:internalName="xd_ProgID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1f884a0-649f-4deb-9de5-2b9e6d71b1bd" elementFormDefault="qualified">
    <xsd:import namespace="http://schemas.microsoft.com/office/2006/documentManagement/types"/>
    <xsd:element name="Pagina" ma:index="11" nillable="true" ma:displayName="Pagina" ma:default="Presentaties" ma:internalName="Pagin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esentaties"/>
                    <xsd:enumeration value="Posters"/>
                    <xsd:enumeration value="Persberichten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BF5A9E7-2446-4125-8F6B-CB8B5E746D1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0D32B57-8690-4EEB-876F-5E8FD2705D3A}">
  <ds:schemaRefs>
    <ds:schemaRef ds:uri="http://schemas.microsoft.com/office/2006/documentManagement/types"/>
    <ds:schemaRef ds:uri="http://purl.org/dc/dcmitype/"/>
    <ds:schemaRef ds:uri="http://purl.org/dc/terms/"/>
    <ds:schemaRef ds:uri="71f884a0-649f-4deb-9de5-2b9e6d71b1bd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2E2440-7221-45A2-99BF-425D40749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f884a0-649f-4deb-9de5-2b9e6d71b1b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497</Words>
  <Application>Microsoft Office PowerPoint</Application>
  <PresentationFormat>Diavoorstelling (4:3)</PresentationFormat>
  <Paragraphs>126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Verdana</vt:lpstr>
      <vt:lpstr>Wingdings</vt:lpstr>
      <vt:lpstr>Standaardontwerp</vt:lpstr>
      <vt:lpstr>Retrospectieve controle van transfusiegegevens  voor opsporing van gemiste transfusiereacties</vt:lpstr>
      <vt:lpstr>PowerPoint-presentatie</vt:lpstr>
      <vt:lpstr>PowerPoint-presentatie</vt:lpstr>
      <vt:lpstr>Transfusiereacties </vt:lpstr>
      <vt:lpstr>Transfusiereacties </vt:lpstr>
      <vt:lpstr>Methode</vt:lpstr>
      <vt:lpstr>Methode</vt:lpstr>
      <vt:lpstr>Transfusiegegevens 2023 </vt:lpstr>
      <vt:lpstr>Gevonden afwijkingen</vt:lpstr>
      <vt:lpstr>Constatering en melding van reacties </vt:lpstr>
      <vt:lpstr>Actiepunten </vt:lpstr>
      <vt:lpstr>Verbeteringen?</vt:lpstr>
      <vt:lpstr>Conclusie</vt:lpstr>
      <vt:lpstr>Transfusiereacties Q1/Q2 2024</vt:lpstr>
    </vt:vector>
  </TitlesOfParts>
  <Company>Wouterbol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Patrice Wouters</dc:creator>
  <cp:lastModifiedBy>Ellen Schmitz</cp:lastModifiedBy>
  <cp:revision>76</cp:revision>
  <dcterms:created xsi:type="dcterms:W3CDTF">2008-09-25T19:37:56Z</dcterms:created>
  <dcterms:modified xsi:type="dcterms:W3CDTF">2024-11-12T14:07:36Z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oort">
    <vt:lpwstr>;#Sjablonen;#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Panteinnu Test account</vt:lpwstr>
  </property>
  <property fmtid="{D5CDD505-2E9C-101B-9397-08002B2CF9AE}" pid="6" name="Onderwerp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